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theme/themeOverride3.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74" r:id="rId3"/>
    <p:sldId id="271" r:id="rId4"/>
    <p:sldId id="272" r:id="rId5"/>
    <p:sldId id="266" r:id="rId6"/>
    <p:sldId id="278" r:id="rId7"/>
    <p:sldId id="275" r:id="rId8"/>
    <p:sldId id="276" r:id="rId9"/>
    <p:sldId id="270" r:id="rId10"/>
    <p:sldId id="263" r:id="rId11"/>
    <p:sldId id="280" r:id="rId12"/>
    <p:sldId id="279" r:id="rId13"/>
    <p:sldId id="264" r:id="rId14"/>
    <p:sldId id="273" r:id="rId15"/>
    <p:sldId id="277" r:id="rId16"/>
    <p:sldId id="281" r:id="rId17"/>
    <p:sldId id="262"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4D5D"/>
    <a:srgbClr val="1D8D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52"/>
  </p:normalViewPr>
  <p:slideViewPr>
    <p:cSldViewPr snapToGrid="0" snapToObjects="1">
      <p:cViewPr varScale="1">
        <p:scale>
          <a:sx n="78" d="100"/>
          <a:sy n="78" d="100"/>
        </p:scale>
        <p:origin x="16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Summary!$B$3</c:f>
              <c:strCache>
                <c:ptCount val="1"/>
                <c:pt idx="0">
                  <c:v>Total (E101)</c:v>
                </c:pt>
              </c:strCache>
            </c:strRef>
          </c:tx>
          <c:spPr>
            <a:pattFill prst="pct90">
              <a:fgClr>
                <a:schemeClr val="bg1">
                  <a:lumMod val="75000"/>
                </a:schemeClr>
              </a:fgClr>
              <a:bgClr>
                <a:schemeClr val="bg1"/>
              </a:bgClr>
            </a:pattFill>
            <a:ln>
              <a:solidFill>
                <a:schemeClr val="tx1"/>
              </a:solidFill>
            </a:ln>
            <a:effectLst/>
          </c:spPr>
          <c:invertIfNegative val="0"/>
          <c:cat>
            <c:numRef>
              <c:f>Summary!$A$4:$A$20</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Summary!$B$4:$B$20</c:f>
              <c:numCache>
                <c:formatCode>_ * #,##0_ ;_ * \-#,##0_ ;_ * "-"??_ ;_ @_ </c:formatCode>
                <c:ptCount val="17"/>
                <c:pt idx="0">
                  <c:v>1307699</c:v>
                </c:pt>
                <c:pt idx="1">
                  <c:v>1289526</c:v>
                </c:pt>
                <c:pt idx="2">
                  <c:v>1289376</c:v>
                </c:pt>
              </c:numCache>
            </c:numRef>
          </c:val>
          <c:extLst>
            <c:ext xmlns:c16="http://schemas.microsoft.com/office/drawing/2014/chart" uri="{C3380CC4-5D6E-409C-BE32-E72D297353CC}">
              <c16:uniqueId val="{00000000-A53E-4ED0-A1FC-76EA00DB5704}"/>
            </c:ext>
          </c:extLst>
        </c:ser>
        <c:ser>
          <c:idx val="1"/>
          <c:order val="1"/>
          <c:tx>
            <c:strRef>
              <c:f>Summary!$C$3</c:f>
              <c:strCache>
                <c:ptCount val="1"/>
                <c:pt idx="0">
                  <c:v>PDs A1 issued according to Art. 12 BR</c:v>
                </c:pt>
              </c:strCache>
            </c:strRef>
          </c:tx>
          <c:spPr>
            <a:solidFill>
              <a:schemeClr val="accent1">
                <a:lumMod val="60000"/>
                <a:lumOff val="40000"/>
              </a:schemeClr>
            </a:solidFill>
            <a:ln>
              <a:solidFill>
                <a:schemeClr val="tx1"/>
              </a:solidFill>
            </a:ln>
            <a:effectLst/>
          </c:spPr>
          <c:invertIfNegative val="0"/>
          <c:cat>
            <c:numRef>
              <c:f>Summary!$A$4:$A$20</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Summary!$C$4:$C$20</c:f>
              <c:numCache>
                <c:formatCode>General</c:formatCode>
                <c:ptCount val="17"/>
                <c:pt idx="3" formatCode="_ * #,##0_ ;_ * \-#,##0_ ;_ * &quot;-&quot;??_ ;_ @_ ">
                  <c:v>1026205</c:v>
                </c:pt>
                <c:pt idx="4" formatCode="_ * #,##0_ ;_ * \-#,##0_ ;_ * &quot;-&quot;??_ ;_ @_ ">
                  <c:v>1164659</c:v>
                </c:pt>
                <c:pt idx="5" formatCode="_ * #,##0_ ;_ * \-#,##0_ ;_ * &quot;-&quot;??_ ;_ @_ ">
                  <c:v>1197744</c:v>
                </c:pt>
                <c:pt idx="6" formatCode="_ * #,##0_ ;_ * \-#,##0_ ;_ * &quot;-&quot;??_ ;_ @_ ">
                  <c:v>1311332</c:v>
                </c:pt>
                <c:pt idx="7" formatCode="_ * #,##0_ ;_ * \-#,##0_ ;_ * &quot;-&quot;??_ ;_ @_ ">
                  <c:v>1431196</c:v>
                </c:pt>
                <c:pt idx="8" formatCode="_ * #,##0_ ;_ * \-#,##0_ ;_ * &quot;-&quot;??_ ;_ @_ ">
                  <c:v>1463599</c:v>
                </c:pt>
                <c:pt idx="9" formatCode="_ * #,##0_ ;_ * \-#,##0_ ;_ * &quot;-&quot;??_ ;_ @_ ">
                  <c:v>1590048</c:v>
                </c:pt>
                <c:pt idx="10" formatCode="_ * #,##0_ ;_ * \-#,##0_ ;_ * &quot;-&quot;??_ ;_ @_ ">
                  <c:v>1696782</c:v>
                </c:pt>
                <c:pt idx="11" formatCode="_ * #,##0_ ;_ * \-#,##0_ ;_ * &quot;-&quot;??_ ;_ @_ ">
                  <c:v>1776939</c:v>
                </c:pt>
                <c:pt idx="12" formatCode="_ * #,##0_ ;_ * \-#,##0_ ;_ * &quot;-&quot;??_ ;_ @_ ">
                  <c:v>3165417</c:v>
                </c:pt>
                <c:pt idx="13" formatCode="_ * #,##0_ ;_ * \-#,##0_ ;_ * &quot;-&quot;??_ ;_ @_ ">
                  <c:v>2426979</c:v>
                </c:pt>
                <c:pt idx="14" formatCode="_ * #,##0_ ;_ * \-#,##0_ ;_ * &quot;-&quot;??_ ;_ @_ ">
                  <c:v>2205434</c:v>
                </c:pt>
                <c:pt idx="15" formatCode="_ * #,##0_ ;_ * \-#,##0_ ;_ * &quot;-&quot;??_ ;_ @_ ">
                  <c:v>3013841</c:v>
                </c:pt>
                <c:pt idx="16" formatCode="_ * #,##0_ ;_ * \-#,##0_ ;_ * &quot;-&quot;??_ ;_ @_ ">
                  <c:v>3583056</c:v>
                </c:pt>
              </c:numCache>
            </c:numRef>
          </c:val>
          <c:extLst>
            <c:ext xmlns:c16="http://schemas.microsoft.com/office/drawing/2014/chart" uri="{C3380CC4-5D6E-409C-BE32-E72D297353CC}">
              <c16:uniqueId val="{00000001-A53E-4ED0-A1FC-76EA00DB5704}"/>
            </c:ext>
          </c:extLst>
        </c:ser>
        <c:ser>
          <c:idx val="2"/>
          <c:order val="2"/>
          <c:tx>
            <c:strRef>
              <c:f>Summary!$D$3</c:f>
              <c:strCache>
                <c:ptCount val="1"/>
                <c:pt idx="0">
                  <c:v>PDs A1 issued according to Art. 13 BR</c:v>
                </c:pt>
              </c:strCache>
            </c:strRef>
          </c:tx>
          <c:spPr>
            <a:solidFill>
              <a:schemeClr val="accent1">
                <a:lumMod val="75000"/>
              </a:schemeClr>
            </a:solidFill>
            <a:ln>
              <a:solidFill>
                <a:schemeClr val="tx1"/>
              </a:solidFill>
            </a:ln>
            <a:effectLst/>
          </c:spPr>
          <c:invertIfNegative val="0"/>
          <c:cat>
            <c:numRef>
              <c:f>Summary!$A$4:$A$20</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Summary!$D$4:$D$20</c:f>
              <c:numCache>
                <c:formatCode>General</c:formatCode>
                <c:ptCount val="17"/>
                <c:pt idx="3" formatCode="_ * #,##0_ ;_ * \-#,##0_ ;_ * &quot;-&quot;??_ ;_ @_ ">
                  <c:v>168279</c:v>
                </c:pt>
                <c:pt idx="4" formatCode="_ * #,##0_ ;_ * \-#,##0_ ;_ * &quot;-&quot;??_ ;_ @_ ">
                  <c:v>224725</c:v>
                </c:pt>
                <c:pt idx="5" formatCode="_ * #,##0_ ;_ * \-#,##0_ ;_ * &quot;-&quot;??_ ;_ @_ ">
                  <c:v>270065</c:v>
                </c:pt>
                <c:pt idx="6" formatCode="_ * #,##0_ ;_ * \-#,##0_ ;_ * &quot;-&quot;??_ ;_ @_ ">
                  <c:v>367133</c:v>
                </c:pt>
                <c:pt idx="7" formatCode="_ * #,##0_ ;_ * \-#,##0_ ;_ * &quot;-&quot;??_ ;_ @_ ">
                  <c:v>430396</c:v>
                </c:pt>
                <c:pt idx="8" formatCode="_ * #,##0_ ;_ * \-#,##0_ ;_ * &quot;-&quot;??_ ;_ @_ ">
                  <c:v>511789</c:v>
                </c:pt>
                <c:pt idx="9" formatCode="_ * #,##0_ ;_ * \-#,##0_ ;_ * &quot;-&quot;??_ ;_ @_ ">
                  <c:v>623778</c:v>
                </c:pt>
                <c:pt idx="10" formatCode="_ * #,##0_ ;_ * \-#,##0_ ;_ * &quot;-&quot;??_ ;_ @_ ">
                  <c:v>1025377</c:v>
                </c:pt>
                <c:pt idx="11" formatCode="_ * #,##0_ ;_ * \-#,##0_ ;_ * &quot;-&quot;??_ ;_ @_ ">
                  <c:v>1099035</c:v>
                </c:pt>
                <c:pt idx="12" formatCode="_ * #,##0_ ;_ * \-#,##0_ ;_ * &quot;-&quot;??_ ;_ @_ ">
                  <c:v>1361460</c:v>
                </c:pt>
                <c:pt idx="13" formatCode="_ * #,##0_ ;_ * \-#,##0_ ;_ * &quot;-&quot;??_ ;_ @_ ">
                  <c:v>1241521</c:v>
                </c:pt>
                <c:pt idx="14" formatCode="_ * #,##0_ ;_ * \-#,##0_ ;_ * &quot;-&quot;??_ ;_ @_ ">
                  <c:v>1350103</c:v>
                </c:pt>
                <c:pt idx="15" formatCode="_ * #,##0_ ;_ * \-#,##0_ ;_ * &quot;-&quot;??_ ;_ @_ ">
                  <c:v>1439721</c:v>
                </c:pt>
                <c:pt idx="16" formatCode="_ * #,##0_ ;_ * \-#,##0_ ;_ * &quot;-&quot;??_ ;_ @_ ">
                  <c:v>1704118</c:v>
                </c:pt>
              </c:numCache>
            </c:numRef>
          </c:val>
          <c:extLst>
            <c:ext xmlns:c16="http://schemas.microsoft.com/office/drawing/2014/chart" uri="{C3380CC4-5D6E-409C-BE32-E72D297353CC}">
              <c16:uniqueId val="{00000002-A53E-4ED0-A1FC-76EA00DB5704}"/>
            </c:ext>
          </c:extLst>
        </c:ser>
        <c:ser>
          <c:idx val="3"/>
          <c:order val="3"/>
          <c:tx>
            <c:strRef>
              <c:f>Summary!$E$3</c:f>
              <c:strCache>
                <c:ptCount val="1"/>
                <c:pt idx="0">
                  <c:v>Other</c:v>
                </c:pt>
              </c:strCache>
            </c:strRef>
          </c:tx>
          <c:spPr>
            <a:solidFill>
              <a:schemeClr val="accent1">
                <a:lumMod val="20000"/>
                <a:lumOff val="80000"/>
              </a:schemeClr>
            </a:solidFill>
            <a:ln>
              <a:solidFill>
                <a:schemeClr val="tx1"/>
              </a:solidFill>
            </a:ln>
            <a:effectLst/>
          </c:spPr>
          <c:invertIfNegative val="0"/>
          <c:cat>
            <c:numRef>
              <c:f>Summary!$A$4:$A$20</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Summary!$E$4:$E$20</c:f>
              <c:numCache>
                <c:formatCode>General</c:formatCode>
                <c:ptCount val="17"/>
                <c:pt idx="3" formatCode="_ * #,##0_ ;_ * \-#,##0_ ;_ * &quot;-&quot;??_ ;_ @_ ">
                  <c:v>46193</c:v>
                </c:pt>
                <c:pt idx="4" formatCode="_ * #,##0_ ;_ * \-#,##0_ ;_ * &quot;-&quot;??_ ;_ @_ ">
                  <c:v>27944</c:v>
                </c:pt>
                <c:pt idx="5" formatCode="_ * #,##0_ ;_ * \-#,##0_ ;_ * &quot;-&quot;??_ ;_ @_ ">
                  <c:v>24488</c:v>
                </c:pt>
                <c:pt idx="6" formatCode="_ * #,##0_ ;_ * \-#,##0_ ;_ * &quot;-&quot;??_ ;_ @_ ">
                  <c:v>30460</c:v>
                </c:pt>
                <c:pt idx="7" formatCode="_ * #,##0_ ;_ * \-#,##0_ ;_ * &quot;-&quot;??_ ;_ @_ ">
                  <c:v>36982</c:v>
                </c:pt>
                <c:pt idx="8" formatCode="_ * #,##0_ ;_ * \-#,##0_ ;_ * &quot;-&quot;??_ ;_ @_ ">
                  <c:v>43894</c:v>
                </c:pt>
                <c:pt idx="9" formatCode="_ * #,##0_ ;_ * \-#,##0_ ;_ * &quot;-&quot;??_ ;_ @_ ">
                  <c:v>44884</c:v>
                </c:pt>
                <c:pt idx="10" formatCode="_ * #,##0_ ;_ * \-#,##0_ ;_ * &quot;-&quot;??_ ;_ @_ ">
                  <c:v>47864</c:v>
                </c:pt>
                <c:pt idx="11" formatCode="_ * #,##0_ ;_ * \-#,##0_ ;_ * &quot;-&quot;??_ ;_ @_ ">
                  <c:v>55323</c:v>
                </c:pt>
                <c:pt idx="12" formatCode="_ * #,##0_ ;_ * \-#,##0_ ;_ * &quot;-&quot;??_ ;_ @_ ">
                  <c:v>80162</c:v>
                </c:pt>
                <c:pt idx="13" formatCode="_ * #,##0_ ;_ * \-#,##0_ ;_ * &quot;-&quot;??_ ;_ @_ ">
                  <c:v>94360</c:v>
                </c:pt>
                <c:pt idx="14" formatCode="_ * #,##0_ ;_ * \-#,##0_ ;_ * &quot;-&quot;??_ ;_ @_ ">
                  <c:v>90972</c:v>
                </c:pt>
                <c:pt idx="15" formatCode="_ * #,##0_ ;_ * \-#,##0_ ;_ * &quot;-&quot;??_ ;_ @_ ">
                  <c:v>188462</c:v>
                </c:pt>
                <c:pt idx="16" formatCode="_ * #,##0_ ;_ * \-#,##0_ ;_ * &quot;-&quot;??_ ;_ @_ ">
                  <c:v>254979</c:v>
                </c:pt>
              </c:numCache>
            </c:numRef>
          </c:val>
          <c:extLst>
            <c:ext xmlns:c16="http://schemas.microsoft.com/office/drawing/2014/chart" uri="{C3380CC4-5D6E-409C-BE32-E72D297353CC}">
              <c16:uniqueId val="{00000003-A53E-4ED0-A1FC-76EA00DB5704}"/>
            </c:ext>
          </c:extLst>
        </c:ser>
        <c:dLbls>
          <c:showLegendKey val="0"/>
          <c:showVal val="0"/>
          <c:showCatName val="0"/>
          <c:showSerName val="0"/>
          <c:showPercent val="0"/>
          <c:showBubbleSize val="0"/>
        </c:dLbls>
        <c:gapWidth val="75"/>
        <c:overlap val="100"/>
        <c:axId val="444704991"/>
        <c:axId val="444716223"/>
      </c:barChart>
      <c:catAx>
        <c:axId val="444704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44716223"/>
        <c:crosses val="autoZero"/>
        <c:auto val="1"/>
        <c:lblAlgn val="ctr"/>
        <c:lblOffset val="100"/>
        <c:noMultiLvlLbl val="0"/>
      </c:catAx>
      <c:valAx>
        <c:axId val="444716223"/>
        <c:scaling>
          <c:orientation val="minMax"/>
        </c:scaling>
        <c:delete val="0"/>
        <c:axPos val="l"/>
        <c:majorGridlines>
          <c:spPr>
            <a:ln w="952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nl-BE" b="1"/>
                  <a:t>Number of PDs A1 issued</a:t>
                </a:r>
              </a:p>
            </c:rich>
          </c:tx>
          <c:layout>
            <c:manualLayout>
              <c:xMode val="edge"/>
              <c:yMode val="edge"/>
              <c:x val="7.7249934071860682E-3"/>
              <c:y val="0.26220670546722763"/>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44704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nl-BE" sz="1200" b="1" u="none" dirty="0"/>
              <a:t>Number of </a:t>
            </a:r>
            <a:r>
              <a:rPr lang="nl-BE" sz="1200" b="1" u="none" dirty="0" err="1"/>
              <a:t>PDs</a:t>
            </a:r>
            <a:r>
              <a:rPr lang="nl-BE" sz="1200" b="1" u="none" dirty="0"/>
              <a:t> A1 </a:t>
            </a:r>
            <a:r>
              <a:rPr lang="nl-BE" sz="1200" b="1" u="none" dirty="0" err="1"/>
              <a:t>issued</a:t>
            </a:r>
            <a:r>
              <a:rPr lang="nl-BE" sz="1200" b="1" u="none" dirty="0"/>
              <a:t> </a:t>
            </a:r>
            <a:r>
              <a:rPr lang="nl-BE" sz="1200" b="1" u="none" dirty="0" err="1"/>
              <a:t>by</a:t>
            </a:r>
            <a:r>
              <a:rPr lang="nl-BE" sz="1200" b="1" u="none" dirty="0"/>
              <a:t> </a:t>
            </a:r>
            <a:r>
              <a:rPr lang="nl-BE" sz="1200" b="1" u="sng" dirty="0"/>
              <a:t>Poland</a:t>
            </a:r>
            <a:r>
              <a:rPr lang="nl-BE" sz="1200" b="1" u="none" dirty="0"/>
              <a:t> </a:t>
            </a:r>
            <a:r>
              <a:rPr lang="nl-BE" sz="1200" b="1" u="none" dirty="0" err="1"/>
              <a:t>under</a:t>
            </a:r>
            <a:r>
              <a:rPr lang="nl-BE" sz="1200" b="1" u="none" dirty="0"/>
              <a:t> Art. 12 &amp; Art. 13, 2020 - 2024</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nl-BE"/>
        </a:p>
      </c:txPr>
    </c:title>
    <c:autoTitleDeleted val="0"/>
    <c:plotArea>
      <c:layout/>
      <c:barChart>
        <c:barDir val="col"/>
        <c:grouping val="stacked"/>
        <c:varyColors val="0"/>
        <c:ser>
          <c:idx val="0"/>
          <c:order val="0"/>
          <c:tx>
            <c:strRef>
              <c:f>Sheet1!$E$4</c:f>
              <c:strCache>
                <c:ptCount val="1"/>
                <c:pt idx="0">
                  <c:v>TCNs</c:v>
                </c:pt>
              </c:strCache>
            </c:strRef>
          </c:tx>
          <c:spPr>
            <a:solidFill>
              <a:schemeClr val="accent5">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Sheet1!$D$5:$D$9</c:f>
              <c:numCache>
                <c:formatCode>General</c:formatCode>
                <c:ptCount val="5"/>
                <c:pt idx="0">
                  <c:v>2020</c:v>
                </c:pt>
                <c:pt idx="1">
                  <c:v>2021</c:v>
                </c:pt>
                <c:pt idx="2">
                  <c:v>2022</c:v>
                </c:pt>
                <c:pt idx="3">
                  <c:v>2023</c:v>
                </c:pt>
                <c:pt idx="4">
                  <c:v>2024</c:v>
                </c:pt>
              </c:numCache>
            </c:numRef>
          </c:cat>
          <c:val>
            <c:numRef>
              <c:f>Sheet1!$E$5:$E$9</c:f>
              <c:numCache>
                <c:formatCode>#,##0</c:formatCode>
                <c:ptCount val="5"/>
                <c:pt idx="0">
                  <c:v>50590</c:v>
                </c:pt>
                <c:pt idx="1">
                  <c:v>115240</c:v>
                </c:pt>
                <c:pt idx="2">
                  <c:v>138603</c:v>
                </c:pt>
                <c:pt idx="3">
                  <c:v>159038</c:v>
                </c:pt>
                <c:pt idx="4">
                  <c:v>197461</c:v>
                </c:pt>
              </c:numCache>
            </c:numRef>
          </c:val>
          <c:extLst>
            <c:ext xmlns:c16="http://schemas.microsoft.com/office/drawing/2014/chart" uri="{C3380CC4-5D6E-409C-BE32-E72D297353CC}">
              <c16:uniqueId val="{00000000-F5D9-4C9E-B81D-E4A0BF2A7005}"/>
            </c:ext>
          </c:extLst>
        </c:ser>
        <c:ser>
          <c:idx val="1"/>
          <c:order val="1"/>
          <c:tx>
            <c:strRef>
              <c:f>Sheet1!$F$4</c:f>
              <c:strCache>
                <c:ptCount val="1"/>
                <c:pt idx="0">
                  <c:v>Other nationalities</c:v>
                </c:pt>
              </c:strCache>
            </c:strRef>
          </c:tx>
          <c:spPr>
            <a:solidFill>
              <a:schemeClr val="accent6">
                <a:lumMod val="20000"/>
                <a:lumOff val="80000"/>
              </a:schemeClr>
            </a:solidFill>
            <a:ln>
              <a:solidFill>
                <a:schemeClr val="tx1"/>
              </a:solidFill>
            </a:ln>
            <a:effectLst/>
          </c:spPr>
          <c:invertIfNegative val="0"/>
          <c:cat>
            <c:numRef>
              <c:f>Sheet1!$D$5:$D$9</c:f>
              <c:numCache>
                <c:formatCode>General</c:formatCode>
                <c:ptCount val="5"/>
                <c:pt idx="0">
                  <c:v>2020</c:v>
                </c:pt>
                <c:pt idx="1">
                  <c:v>2021</c:v>
                </c:pt>
                <c:pt idx="2">
                  <c:v>2022</c:v>
                </c:pt>
                <c:pt idx="3">
                  <c:v>2023</c:v>
                </c:pt>
                <c:pt idx="4">
                  <c:v>2024</c:v>
                </c:pt>
              </c:numCache>
            </c:numRef>
          </c:cat>
          <c:val>
            <c:numRef>
              <c:f>Sheet1!$F$5:$F$9</c:f>
              <c:numCache>
                <c:formatCode>#,##0</c:formatCode>
                <c:ptCount val="5"/>
                <c:pt idx="0">
                  <c:v>557049</c:v>
                </c:pt>
                <c:pt idx="1">
                  <c:v>552004</c:v>
                </c:pt>
                <c:pt idx="2">
                  <c:v>570880</c:v>
                </c:pt>
                <c:pt idx="3">
                  <c:v>676164</c:v>
                </c:pt>
                <c:pt idx="4">
                  <c:v>643117</c:v>
                </c:pt>
              </c:numCache>
            </c:numRef>
          </c:val>
          <c:extLst>
            <c:ext xmlns:c16="http://schemas.microsoft.com/office/drawing/2014/chart" uri="{C3380CC4-5D6E-409C-BE32-E72D297353CC}">
              <c16:uniqueId val="{00000001-F5D9-4C9E-B81D-E4A0BF2A7005}"/>
            </c:ext>
          </c:extLst>
        </c:ser>
        <c:dLbls>
          <c:showLegendKey val="0"/>
          <c:showVal val="0"/>
          <c:showCatName val="0"/>
          <c:showSerName val="0"/>
          <c:showPercent val="0"/>
          <c:showBubbleSize val="0"/>
        </c:dLbls>
        <c:gapWidth val="150"/>
        <c:overlap val="100"/>
        <c:axId val="201048464"/>
        <c:axId val="201048944"/>
      </c:barChart>
      <c:lineChart>
        <c:grouping val="standard"/>
        <c:varyColors val="0"/>
        <c:ser>
          <c:idx val="2"/>
          <c:order val="2"/>
          <c:tx>
            <c:strRef>
              <c:f>Sheet1!$G$4</c:f>
              <c:strCache>
                <c:ptCount val="1"/>
                <c:pt idx="0">
                  <c:v>% TCNs in total</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2.7027027027027029E-2"/>
                  <c:y val="-3.2407407407407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D9-4C9E-B81D-E4A0BF2A7005}"/>
                </c:ext>
              </c:extLst>
            </c:dLbl>
            <c:dLbl>
              <c:idx val="1"/>
              <c:layout>
                <c:manualLayout>
                  <c:x val="-3.4234234234234232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D9-4C9E-B81D-E4A0BF2A7005}"/>
                </c:ext>
              </c:extLst>
            </c:dLbl>
            <c:dLbl>
              <c:idx val="2"/>
              <c:layout>
                <c:manualLayout>
                  <c:x val="-3.4234234234234232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D9-4C9E-B81D-E4A0BF2A7005}"/>
                </c:ext>
              </c:extLst>
            </c:dLbl>
            <c:dLbl>
              <c:idx val="3"/>
              <c:layout>
                <c:manualLayout>
                  <c:x val="-3.3864343730141619E-2"/>
                  <c:y val="-9.2532690345239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D9-4C9E-B81D-E4A0BF2A7005}"/>
                </c:ext>
              </c:extLst>
            </c:dLbl>
            <c:dLbl>
              <c:idx val="4"/>
              <c:layout>
                <c:manualLayout>
                  <c:x val="-1.2993567259638173E-3"/>
                  <c:y val="-3.6042477698261845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5D9-4C9E-B81D-E4A0BF2A7005}"/>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Sheet1!$D$5:$D$9</c:f>
              <c:numCache>
                <c:formatCode>General</c:formatCode>
                <c:ptCount val="5"/>
                <c:pt idx="0">
                  <c:v>2020</c:v>
                </c:pt>
                <c:pt idx="1">
                  <c:v>2021</c:v>
                </c:pt>
                <c:pt idx="2">
                  <c:v>2022</c:v>
                </c:pt>
                <c:pt idx="3">
                  <c:v>2023</c:v>
                </c:pt>
                <c:pt idx="4">
                  <c:v>2024</c:v>
                </c:pt>
              </c:numCache>
            </c:numRef>
          </c:cat>
          <c:val>
            <c:numRef>
              <c:f>Sheet1!$G$5:$G$9</c:f>
              <c:numCache>
                <c:formatCode>0%</c:formatCode>
                <c:ptCount val="5"/>
                <c:pt idx="0">
                  <c:v>8.3256670490208823E-2</c:v>
                </c:pt>
                <c:pt idx="1">
                  <c:v>0.17271043276522532</c:v>
                </c:pt>
                <c:pt idx="2">
                  <c:v>0.19535774641534751</c:v>
                </c:pt>
                <c:pt idx="3">
                  <c:v>0.19041860531943169</c:v>
                </c:pt>
                <c:pt idx="4">
                  <c:v>0.2349109779223344</c:v>
                </c:pt>
              </c:numCache>
            </c:numRef>
          </c:val>
          <c:smooth val="0"/>
          <c:extLst>
            <c:ext xmlns:c16="http://schemas.microsoft.com/office/drawing/2014/chart" uri="{C3380CC4-5D6E-409C-BE32-E72D297353CC}">
              <c16:uniqueId val="{00000007-F5D9-4C9E-B81D-E4A0BF2A7005}"/>
            </c:ext>
          </c:extLst>
        </c:ser>
        <c:dLbls>
          <c:showLegendKey val="0"/>
          <c:showVal val="0"/>
          <c:showCatName val="0"/>
          <c:showSerName val="0"/>
          <c:showPercent val="0"/>
          <c:showBubbleSize val="0"/>
        </c:dLbls>
        <c:marker val="1"/>
        <c:smooth val="0"/>
        <c:axId val="3631200"/>
        <c:axId val="2120342256"/>
      </c:lineChart>
      <c:catAx>
        <c:axId val="20104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201048944"/>
        <c:crosses val="autoZero"/>
        <c:auto val="1"/>
        <c:lblAlgn val="ctr"/>
        <c:lblOffset val="100"/>
        <c:noMultiLvlLbl val="0"/>
      </c:catAx>
      <c:valAx>
        <c:axId val="201048944"/>
        <c:scaling>
          <c:orientation val="minMax"/>
        </c:scaling>
        <c:delete val="0"/>
        <c:axPos val="l"/>
        <c:majorGridlines>
          <c:spPr>
            <a:ln w="952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nl-BE"/>
                  <a:t>Number of PDs A1 issued </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201048464"/>
        <c:crosses val="autoZero"/>
        <c:crossBetween val="between"/>
      </c:valAx>
      <c:valAx>
        <c:axId val="2120342256"/>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nl-BE" dirty="0"/>
                  <a:t>% TCNs in total</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3631200"/>
        <c:crosses val="max"/>
        <c:crossBetween val="between"/>
      </c:valAx>
      <c:catAx>
        <c:axId val="3631200"/>
        <c:scaling>
          <c:orientation val="minMax"/>
        </c:scaling>
        <c:delete val="1"/>
        <c:axPos val="b"/>
        <c:numFmt formatCode="General" sourceLinked="1"/>
        <c:majorTickMark val="out"/>
        <c:minorTickMark val="none"/>
        <c:tickLblPos val="nextTo"/>
        <c:crossAx val="21203422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defRPr>
      </a:pPr>
      <a:endParaRPr lang="nl-B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r>
              <a:rPr lang="nl-BE" b="1" dirty="0"/>
              <a:t>Number of persons </a:t>
            </a:r>
            <a:r>
              <a:rPr lang="nl-BE" b="1" dirty="0" err="1"/>
              <a:t>with</a:t>
            </a:r>
            <a:r>
              <a:rPr lang="nl-BE" b="1" dirty="0"/>
              <a:t> a PD A1 (Art. 12 &amp; Art. 13) </a:t>
            </a:r>
            <a:r>
              <a:rPr lang="nl-BE" b="1" dirty="0" err="1"/>
              <a:t>issued</a:t>
            </a:r>
            <a:r>
              <a:rPr lang="nl-BE" b="1" dirty="0"/>
              <a:t> </a:t>
            </a:r>
            <a:r>
              <a:rPr lang="nl-BE" b="1" dirty="0" err="1"/>
              <a:t>by</a:t>
            </a:r>
            <a:r>
              <a:rPr lang="nl-BE" b="1" dirty="0"/>
              <a:t> </a:t>
            </a:r>
            <a:r>
              <a:rPr lang="nl-BE" b="1" u="sng" dirty="0"/>
              <a:t>Slovenia</a:t>
            </a:r>
            <a:r>
              <a:rPr lang="nl-BE" b="1" dirty="0"/>
              <a:t>, 2018 - 2024</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endParaRPr lang="nl-BE"/>
        </a:p>
      </c:txPr>
    </c:title>
    <c:autoTitleDeleted val="0"/>
    <c:plotArea>
      <c:layout/>
      <c:barChart>
        <c:barDir val="col"/>
        <c:grouping val="stacked"/>
        <c:varyColors val="0"/>
        <c:ser>
          <c:idx val="0"/>
          <c:order val="0"/>
          <c:tx>
            <c:strRef>
              <c:f>Sheet1!$F$24</c:f>
              <c:strCache>
                <c:ptCount val="1"/>
                <c:pt idx="0">
                  <c:v>TCNs with a PD A1 (Art. 12 + Art. 13)</c:v>
                </c:pt>
              </c:strCache>
            </c:strRef>
          </c:tx>
          <c:spPr>
            <a:solidFill>
              <a:schemeClr val="accent5">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Sheet1!$E$25:$E$31</c:f>
              <c:numCache>
                <c:formatCode>General</c:formatCode>
                <c:ptCount val="7"/>
                <c:pt idx="0">
                  <c:v>2018</c:v>
                </c:pt>
                <c:pt idx="1">
                  <c:v>2019</c:v>
                </c:pt>
                <c:pt idx="2">
                  <c:v>2020</c:v>
                </c:pt>
                <c:pt idx="3">
                  <c:v>2021</c:v>
                </c:pt>
                <c:pt idx="4">
                  <c:v>2022</c:v>
                </c:pt>
                <c:pt idx="5">
                  <c:v>2023</c:v>
                </c:pt>
                <c:pt idx="6">
                  <c:v>2024</c:v>
                </c:pt>
              </c:numCache>
            </c:numRef>
          </c:cat>
          <c:val>
            <c:numRef>
              <c:f>Sheet1!$F$25:$F$31</c:f>
              <c:numCache>
                <c:formatCode>#,##0</c:formatCode>
                <c:ptCount val="7"/>
                <c:pt idx="0">
                  <c:v>22680</c:v>
                </c:pt>
                <c:pt idx="1">
                  <c:v>30488</c:v>
                </c:pt>
                <c:pt idx="2">
                  <c:v>35860</c:v>
                </c:pt>
                <c:pt idx="3">
                  <c:v>39696</c:v>
                </c:pt>
                <c:pt idx="4">
                  <c:v>42034</c:v>
                </c:pt>
                <c:pt idx="5">
                  <c:v>42889</c:v>
                </c:pt>
                <c:pt idx="6">
                  <c:v>37789</c:v>
                </c:pt>
              </c:numCache>
            </c:numRef>
          </c:val>
          <c:extLst>
            <c:ext xmlns:c16="http://schemas.microsoft.com/office/drawing/2014/chart" uri="{C3380CC4-5D6E-409C-BE32-E72D297353CC}">
              <c16:uniqueId val="{00000000-08A9-4A76-953B-AD418234BE25}"/>
            </c:ext>
          </c:extLst>
        </c:ser>
        <c:ser>
          <c:idx val="1"/>
          <c:order val="1"/>
          <c:tx>
            <c:strRef>
              <c:f>Sheet1!$G$24</c:f>
              <c:strCache>
                <c:ptCount val="1"/>
                <c:pt idx="0">
                  <c:v>Other nationalities with a PD A1 (Art. 12 + Art. 13)</c:v>
                </c:pt>
              </c:strCache>
            </c:strRef>
          </c:tx>
          <c:spPr>
            <a:solidFill>
              <a:schemeClr val="accent6">
                <a:lumMod val="20000"/>
                <a:lumOff val="80000"/>
              </a:schemeClr>
            </a:solidFill>
            <a:ln>
              <a:solidFill>
                <a:schemeClr val="tx1"/>
              </a:solidFill>
            </a:ln>
            <a:effectLst/>
          </c:spPr>
          <c:invertIfNegative val="0"/>
          <c:cat>
            <c:numRef>
              <c:f>Sheet1!$E$25:$E$31</c:f>
              <c:numCache>
                <c:formatCode>General</c:formatCode>
                <c:ptCount val="7"/>
                <c:pt idx="0">
                  <c:v>2018</c:v>
                </c:pt>
                <c:pt idx="1">
                  <c:v>2019</c:v>
                </c:pt>
                <c:pt idx="2">
                  <c:v>2020</c:v>
                </c:pt>
                <c:pt idx="3">
                  <c:v>2021</c:v>
                </c:pt>
                <c:pt idx="4">
                  <c:v>2022</c:v>
                </c:pt>
                <c:pt idx="5">
                  <c:v>2023</c:v>
                </c:pt>
                <c:pt idx="6">
                  <c:v>2024</c:v>
                </c:pt>
              </c:numCache>
            </c:numRef>
          </c:cat>
          <c:val>
            <c:numRef>
              <c:f>Sheet1!$G$25:$G$31</c:f>
              <c:numCache>
                <c:formatCode>#,##0</c:formatCode>
                <c:ptCount val="7"/>
                <c:pt idx="0">
                  <c:v>26882</c:v>
                </c:pt>
                <c:pt idx="1">
                  <c:v>26599</c:v>
                </c:pt>
                <c:pt idx="2">
                  <c:v>24642</c:v>
                </c:pt>
                <c:pt idx="3">
                  <c:v>24194</c:v>
                </c:pt>
                <c:pt idx="4">
                  <c:v>23248</c:v>
                </c:pt>
                <c:pt idx="5">
                  <c:v>22701</c:v>
                </c:pt>
                <c:pt idx="6">
                  <c:v>21799</c:v>
                </c:pt>
              </c:numCache>
            </c:numRef>
          </c:val>
          <c:extLst>
            <c:ext xmlns:c16="http://schemas.microsoft.com/office/drawing/2014/chart" uri="{C3380CC4-5D6E-409C-BE32-E72D297353CC}">
              <c16:uniqueId val="{00000001-08A9-4A76-953B-AD418234BE25}"/>
            </c:ext>
          </c:extLst>
        </c:ser>
        <c:dLbls>
          <c:showLegendKey val="0"/>
          <c:showVal val="0"/>
          <c:showCatName val="0"/>
          <c:showSerName val="0"/>
          <c:showPercent val="0"/>
          <c:showBubbleSize val="0"/>
        </c:dLbls>
        <c:gapWidth val="150"/>
        <c:overlap val="100"/>
        <c:axId val="279356192"/>
        <c:axId val="585872304"/>
      </c:barChart>
      <c:lineChart>
        <c:grouping val="standard"/>
        <c:varyColors val="0"/>
        <c:ser>
          <c:idx val="2"/>
          <c:order val="2"/>
          <c:tx>
            <c:strRef>
              <c:f>Sheet1!$H$24</c:f>
              <c:strCache>
                <c:ptCount val="1"/>
                <c:pt idx="0">
                  <c:v>% TCNs in total</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2.3815175705035094E-2"/>
                  <c:y val="5.01984221094404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A9-4A76-953B-AD418234BE25}"/>
                </c:ext>
              </c:extLst>
            </c:dLbl>
            <c:dLbl>
              <c:idx val="1"/>
              <c:layout>
                <c:manualLayout>
                  <c:x val="-2.6616961082098049E-2"/>
                  <c:y val="4.107143627136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A9-4A76-953B-AD418234BE25}"/>
                </c:ext>
              </c:extLst>
            </c:dLbl>
            <c:dLbl>
              <c:idx val="2"/>
              <c:layout>
                <c:manualLayout>
                  <c:x val="-1.8211604950909191E-2"/>
                  <c:y val="5.4761915028480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A9-4A76-953B-AD418234BE25}"/>
                </c:ext>
              </c:extLst>
            </c:dLbl>
            <c:dLbl>
              <c:idx val="3"/>
              <c:layout>
                <c:manualLayout>
                  <c:x val="-1.9612497639440771E-2"/>
                  <c:y val="4.56349291904003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A9-4A76-953B-AD418234BE25}"/>
                </c:ext>
              </c:extLst>
            </c:dLbl>
            <c:dLbl>
              <c:idx val="4"/>
              <c:layout>
                <c:manualLayout>
                  <c:x val="-2.3815175705035094E-2"/>
                  <c:y val="4.10714362713603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A9-4A76-953B-AD418234BE25}"/>
                </c:ext>
              </c:extLst>
            </c:dLbl>
            <c:dLbl>
              <c:idx val="5"/>
              <c:layout>
                <c:manualLayout>
                  <c:x val="-1.8211604950909292E-2"/>
                  <c:y val="5.9325407947520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8A9-4A76-953B-AD418234BE25}"/>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Sheet1!$E$25:$E$31</c:f>
              <c:numCache>
                <c:formatCode>General</c:formatCode>
                <c:ptCount val="7"/>
                <c:pt idx="0">
                  <c:v>2018</c:v>
                </c:pt>
                <c:pt idx="1">
                  <c:v>2019</c:v>
                </c:pt>
                <c:pt idx="2">
                  <c:v>2020</c:v>
                </c:pt>
                <c:pt idx="3">
                  <c:v>2021</c:v>
                </c:pt>
                <c:pt idx="4">
                  <c:v>2022</c:v>
                </c:pt>
                <c:pt idx="5">
                  <c:v>2023</c:v>
                </c:pt>
                <c:pt idx="6">
                  <c:v>2024</c:v>
                </c:pt>
              </c:numCache>
            </c:numRef>
          </c:cat>
          <c:val>
            <c:numRef>
              <c:f>Sheet1!$H$25:$H$31</c:f>
              <c:numCache>
                <c:formatCode>0%</c:formatCode>
                <c:ptCount val="7"/>
                <c:pt idx="0">
                  <c:v>0.45760865178967758</c:v>
                </c:pt>
                <c:pt idx="1">
                  <c:v>0.53406204564962245</c:v>
                </c:pt>
                <c:pt idx="2">
                  <c:v>0.59270767908498889</c:v>
                </c:pt>
                <c:pt idx="3">
                  <c:v>0.62131789012365002</c:v>
                </c:pt>
                <c:pt idx="4">
                  <c:v>0.64388345945283543</c:v>
                </c:pt>
                <c:pt idx="5">
                  <c:v>0.65389541088580572</c:v>
                </c:pt>
                <c:pt idx="6">
                  <c:v>0.63417130965966306</c:v>
                </c:pt>
              </c:numCache>
            </c:numRef>
          </c:val>
          <c:smooth val="0"/>
          <c:extLst>
            <c:ext xmlns:c16="http://schemas.microsoft.com/office/drawing/2014/chart" uri="{C3380CC4-5D6E-409C-BE32-E72D297353CC}">
              <c16:uniqueId val="{00000002-08A9-4A76-953B-AD418234BE25}"/>
            </c:ext>
          </c:extLst>
        </c:ser>
        <c:dLbls>
          <c:showLegendKey val="0"/>
          <c:showVal val="0"/>
          <c:showCatName val="0"/>
          <c:showSerName val="0"/>
          <c:showPercent val="0"/>
          <c:showBubbleSize val="0"/>
        </c:dLbls>
        <c:marker val="1"/>
        <c:smooth val="0"/>
        <c:axId val="274171072"/>
        <c:axId val="274169632"/>
      </c:lineChart>
      <c:catAx>
        <c:axId val="27935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585872304"/>
        <c:crosses val="autoZero"/>
        <c:auto val="1"/>
        <c:lblAlgn val="ctr"/>
        <c:lblOffset val="100"/>
        <c:noMultiLvlLbl val="0"/>
      </c:catAx>
      <c:valAx>
        <c:axId val="585872304"/>
        <c:scaling>
          <c:orientation val="minMax"/>
        </c:scaling>
        <c:delete val="0"/>
        <c:axPos val="l"/>
        <c:majorGridlines>
          <c:spPr>
            <a:ln w="952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nl-BE"/>
                  <a:t>Number of persons with a PD A1</a:t>
                </a:r>
              </a:p>
            </c:rich>
          </c:tx>
          <c:layout>
            <c:manualLayout>
              <c:xMode val="edge"/>
              <c:yMode val="edge"/>
              <c:x val="2.8017853770629523E-3"/>
              <c:y val="0.16807344420824477"/>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279356192"/>
        <c:crosses val="autoZero"/>
        <c:crossBetween val="between"/>
      </c:valAx>
      <c:valAx>
        <c:axId val="274169632"/>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nl-BE" dirty="0"/>
                  <a:t>% TCNs in total</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274171072"/>
        <c:crosses val="max"/>
        <c:crossBetween val="between"/>
      </c:valAx>
      <c:catAx>
        <c:axId val="274171072"/>
        <c:scaling>
          <c:orientation val="minMax"/>
        </c:scaling>
        <c:delete val="1"/>
        <c:axPos val="b"/>
        <c:numFmt formatCode="General" sourceLinked="1"/>
        <c:majorTickMark val="out"/>
        <c:minorTickMark val="none"/>
        <c:tickLblPos val="nextTo"/>
        <c:crossAx val="2741696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defRPr>
      </a:pPr>
      <a:endParaRPr lang="nl-B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600"/>
            </a:pPr>
            <a:r>
              <a:rPr lang="en-GB" sz="1600"/>
              <a:t>Subcontractors active in a declaration above threshold of € 500 000</a:t>
            </a:r>
          </a:p>
        </c:rich>
      </c:tx>
      <c:layout>
        <c:manualLayout>
          <c:xMode val="edge"/>
          <c:yMode val="edge"/>
          <c:x val="0.17463441114421183"/>
          <c:y val="9.1915519345648171E-3"/>
        </c:manualLayout>
      </c:layout>
      <c:overlay val="0"/>
      <c:spPr>
        <a:noFill/>
        <a:ln w="19050" cmpd="dbl">
          <a:noFill/>
        </a:ln>
        <a:effectLst/>
      </c:spPr>
    </c:title>
    <c:autoTitleDeleted val="0"/>
    <c:plotArea>
      <c:layout>
        <c:manualLayout>
          <c:layoutTarget val="inner"/>
          <c:xMode val="edge"/>
          <c:yMode val="edge"/>
          <c:x val="0.12120814005001387"/>
          <c:y val="9.3209053303676043E-2"/>
          <c:w val="0.87345526445872479"/>
          <c:h val="0.71302089405022495"/>
        </c:manualLayout>
      </c:layout>
      <c:barChart>
        <c:barDir val="col"/>
        <c:grouping val="percentStacked"/>
        <c:varyColors val="0"/>
        <c:ser>
          <c:idx val="0"/>
          <c:order val="0"/>
          <c:tx>
            <c:strRef>
              <c:f>Level_land!$P$102</c:f>
              <c:strCache>
                <c:ptCount val="1"/>
                <c:pt idx="0">
                  <c:v>Belgium</c:v>
                </c:pt>
              </c:strCache>
            </c:strRef>
          </c:tx>
          <c:spPr>
            <a:solidFill>
              <a:schemeClr val="accent1">
                <a:lumMod val="20000"/>
                <a:lumOff val="80000"/>
              </a:schemeClr>
            </a:solidFill>
            <a:ln>
              <a:solidFill>
                <a:schemeClr val="tx1"/>
              </a:solidFill>
            </a:ln>
            <a:effectLst/>
          </c:spPr>
          <c:invertIfNegative val="0"/>
          <c:dLbls>
            <c:spPr>
              <a:solidFill>
                <a:schemeClr val="bg1"/>
              </a:solidFill>
              <a:ln>
                <a:solidFill>
                  <a:schemeClr val="tx1"/>
                </a:solid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Level_land!$Q$101:$T$101</c:f>
              <c:strCache>
                <c:ptCount val="4"/>
                <c:pt idx="0">
                  <c:v>Level 2 
(N = 64 648)</c:v>
                </c:pt>
                <c:pt idx="1">
                  <c:v>Level 3 
(N = 39 130)</c:v>
                </c:pt>
                <c:pt idx="2">
                  <c:v>Level 4 
(N = 8 954)</c:v>
                </c:pt>
                <c:pt idx="3">
                  <c:v>Level 5 
(N = 784)</c:v>
                </c:pt>
              </c:strCache>
            </c:strRef>
          </c:cat>
          <c:val>
            <c:numRef>
              <c:f>Level_land!$Q$102:$T$102</c:f>
              <c:numCache>
                <c:formatCode>0.0%</c:formatCode>
                <c:ptCount val="4"/>
                <c:pt idx="0">
                  <c:v>0.91350080435589653</c:v>
                </c:pt>
                <c:pt idx="1">
                  <c:v>0.75072834142601585</c:v>
                </c:pt>
                <c:pt idx="2">
                  <c:v>0.70649988831807009</c:v>
                </c:pt>
                <c:pt idx="3">
                  <c:v>0.59948979591836737</c:v>
                </c:pt>
              </c:numCache>
            </c:numRef>
          </c:val>
          <c:extLst>
            <c:ext xmlns:c16="http://schemas.microsoft.com/office/drawing/2014/chart" uri="{C3380CC4-5D6E-409C-BE32-E72D297353CC}">
              <c16:uniqueId val="{00000000-7D8B-45BD-ABA5-CA3284883E00}"/>
            </c:ext>
          </c:extLst>
        </c:ser>
        <c:ser>
          <c:idx val="1"/>
          <c:order val="1"/>
          <c:tx>
            <c:strRef>
              <c:f>Level_land!$P$103</c:f>
              <c:strCache>
                <c:ptCount val="1"/>
                <c:pt idx="0">
                  <c:v>Poland</c:v>
                </c:pt>
              </c:strCache>
            </c:strRef>
          </c:tx>
          <c:spPr>
            <a:pattFill prst="pct90">
              <a:fgClr>
                <a:schemeClr val="accent6"/>
              </a:fgClr>
              <a:bgClr>
                <a:schemeClr val="bg1"/>
              </a:bgClr>
            </a:pattFill>
            <a:ln>
              <a:solidFill>
                <a:schemeClr val="tx1"/>
              </a:solidFill>
            </a:ln>
            <a:effectLst/>
          </c:spPr>
          <c:invertIfNegative val="0"/>
          <c:dLbls>
            <c:spPr>
              <a:solidFill>
                <a:schemeClr val="bg1"/>
              </a:solidFill>
              <a:ln>
                <a:solidFill>
                  <a:schemeClr val="tx1"/>
                </a:solid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Level_land!$Q$101:$T$101</c:f>
              <c:strCache>
                <c:ptCount val="4"/>
                <c:pt idx="0">
                  <c:v>Level 2 
(N = 64 648)</c:v>
                </c:pt>
                <c:pt idx="1">
                  <c:v>Level 3 
(N = 39 130)</c:v>
                </c:pt>
                <c:pt idx="2">
                  <c:v>Level 4 
(N = 8 954)</c:v>
                </c:pt>
                <c:pt idx="3">
                  <c:v>Level 5 
(N = 784)</c:v>
                </c:pt>
              </c:strCache>
            </c:strRef>
          </c:cat>
          <c:val>
            <c:numRef>
              <c:f>Level_land!$Q$103:$T$103</c:f>
              <c:numCache>
                <c:formatCode>0.0%</c:formatCode>
                <c:ptCount val="4"/>
                <c:pt idx="0">
                  <c:v>3.1586437322113602E-2</c:v>
                </c:pt>
                <c:pt idx="1">
                  <c:v>0.14520828009200101</c:v>
                </c:pt>
                <c:pt idx="2">
                  <c:v>0.1743354925173107</c:v>
                </c:pt>
                <c:pt idx="3">
                  <c:v>0.24107142857142858</c:v>
                </c:pt>
              </c:numCache>
            </c:numRef>
          </c:val>
          <c:extLst>
            <c:ext xmlns:c16="http://schemas.microsoft.com/office/drawing/2014/chart" uri="{C3380CC4-5D6E-409C-BE32-E72D297353CC}">
              <c16:uniqueId val="{00000001-7D8B-45BD-ABA5-CA3284883E00}"/>
            </c:ext>
          </c:extLst>
        </c:ser>
        <c:ser>
          <c:idx val="2"/>
          <c:order val="2"/>
          <c:tx>
            <c:strRef>
              <c:f>Level_land!$P$104</c:f>
              <c:strCache>
                <c:ptCount val="1"/>
                <c:pt idx="0">
                  <c:v>The Netherlands</c:v>
                </c:pt>
              </c:strCache>
            </c:strRef>
          </c:tx>
          <c:spPr>
            <a:pattFill prst="lgCheck">
              <a:fgClr>
                <a:schemeClr val="accent3"/>
              </a:fgClr>
              <a:bgClr>
                <a:schemeClr val="bg1"/>
              </a:bgClr>
            </a:pattFill>
            <a:ln>
              <a:solidFill>
                <a:schemeClr val="tx1"/>
              </a:solidFill>
            </a:ln>
            <a:effectLst/>
          </c:spPr>
          <c:invertIfNegative val="0"/>
          <c:dLbls>
            <c:delete val="1"/>
          </c:dLbls>
          <c:cat>
            <c:strRef>
              <c:f>Level_land!$Q$101:$T$101</c:f>
              <c:strCache>
                <c:ptCount val="4"/>
                <c:pt idx="0">
                  <c:v>Level 2 
(N = 64 648)</c:v>
                </c:pt>
                <c:pt idx="1">
                  <c:v>Level 3 
(N = 39 130)</c:v>
                </c:pt>
                <c:pt idx="2">
                  <c:v>Level 4 
(N = 8 954)</c:v>
                </c:pt>
                <c:pt idx="3">
                  <c:v>Level 5 
(N = 784)</c:v>
                </c:pt>
              </c:strCache>
            </c:strRef>
          </c:cat>
          <c:val>
            <c:numRef>
              <c:f>Level_land!$Q$104:$T$104</c:f>
              <c:numCache>
                <c:formatCode>0.0%</c:formatCode>
                <c:ptCount val="4"/>
                <c:pt idx="0">
                  <c:v>2.0309986387823289E-2</c:v>
                </c:pt>
                <c:pt idx="1">
                  <c:v>2.5351392793253259E-2</c:v>
                </c:pt>
                <c:pt idx="2">
                  <c:v>2.1331248603975877E-2</c:v>
                </c:pt>
                <c:pt idx="3">
                  <c:v>1.7857142857142856E-2</c:v>
                </c:pt>
              </c:numCache>
            </c:numRef>
          </c:val>
          <c:extLst>
            <c:ext xmlns:c16="http://schemas.microsoft.com/office/drawing/2014/chart" uri="{C3380CC4-5D6E-409C-BE32-E72D297353CC}">
              <c16:uniqueId val="{00000002-7D8B-45BD-ABA5-CA3284883E00}"/>
            </c:ext>
          </c:extLst>
        </c:ser>
        <c:ser>
          <c:idx val="3"/>
          <c:order val="3"/>
          <c:tx>
            <c:strRef>
              <c:f>Level_land!$P$105</c:f>
              <c:strCache>
                <c:ptCount val="1"/>
                <c:pt idx="0">
                  <c:v>Slovakia</c:v>
                </c:pt>
              </c:strCache>
            </c:strRef>
          </c:tx>
          <c:spPr>
            <a:pattFill prst="divot">
              <a:fgClr>
                <a:schemeClr val="accent4"/>
              </a:fgClr>
              <a:bgClr>
                <a:schemeClr val="bg1"/>
              </a:bgClr>
            </a:pattFill>
            <a:ln>
              <a:solidFill>
                <a:schemeClr val="tx1"/>
              </a:solidFill>
            </a:ln>
            <a:effectLst/>
          </c:spPr>
          <c:invertIfNegative val="0"/>
          <c:dLbls>
            <c:delete val="1"/>
          </c:dLbls>
          <c:cat>
            <c:strRef>
              <c:f>Level_land!$Q$101:$T$101</c:f>
              <c:strCache>
                <c:ptCount val="4"/>
                <c:pt idx="0">
                  <c:v>Level 2 
(N = 64 648)</c:v>
                </c:pt>
                <c:pt idx="1">
                  <c:v>Level 3 
(N = 39 130)</c:v>
                </c:pt>
                <c:pt idx="2">
                  <c:v>Level 4 
(N = 8 954)</c:v>
                </c:pt>
                <c:pt idx="3">
                  <c:v>Level 5 
(N = 784)</c:v>
                </c:pt>
              </c:strCache>
            </c:strRef>
          </c:cat>
          <c:val>
            <c:numRef>
              <c:f>Level_land!$Q$105:$T$105</c:f>
              <c:numCache>
                <c:formatCode>0.0%</c:formatCode>
                <c:ptCount val="4"/>
                <c:pt idx="0">
                  <c:v>2.5522831332755848E-3</c:v>
                </c:pt>
                <c:pt idx="1">
                  <c:v>1.5972399693329926E-2</c:v>
                </c:pt>
                <c:pt idx="2">
                  <c:v>2.0326111235202143E-2</c:v>
                </c:pt>
                <c:pt idx="3">
                  <c:v>2.9336734693877552E-2</c:v>
                </c:pt>
              </c:numCache>
            </c:numRef>
          </c:val>
          <c:extLst>
            <c:ext xmlns:c16="http://schemas.microsoft.com/office/drawing/2014/chart" uri="{C3380CC4-5D6E-409C-BE32-E72D297353CC}">
              <c16:uniqueId val="{00000003-7D8B-45BD-ABA5-CA3284883E00}"/>
            </c:ext>
          </c:extLst>
        </c:ser>
        <c:ser>
          <c:idx val="4"/>
          <c:order val="4"/>
          <c:tx>
            <c:strRef>
              <c:f>Level_land!$P$106</c:f>
              <c:strCache>
                <c:ptCount val="1"/>
                <c:pt idx="0">
                  <c:v>Romania</c:v>
                </c:pt>
              </c:strCache>
            </c:strRef>
          </c:tx>
          <c:spPr>
            <a:pattFill prst="smGrid">
              <a:fgClr>
                <a:schemeClr val="accent5"/>
              </a:fgClr>
              <a:bgClr>
                <a:schemeClr val="bg1"/>
              </a:bgClr>
            </a:pattFill>
            <a:ln>
              <a:solidFill>
                <a:schemeClr val="tx1"/>
              </a:solidFill>
            </a:ln>
          </c:spPr>
          <c:invertIfNegative val="0"/>
          <c:dLbls>
            <c:delete val="1"/>
          </c:dLbls>
          <c:cat>
            <c:strRef>
              <c:f>Level_land!$Q$101:$T$101</c:f>
              <c:strCache>
                <c:ptCount val="4"/>
                <c:pt idx="0">
                  <c:v>Level 2 
(N = 64 648)</c:v>
                </c:pt>
                <c:pt idx="1">
                  <c:v>Level 3 
(N = 39 130)</c:v>
                </c:pt>
                <c:pt idx="2">
                  <c:v>Level 4 
(N = 8 954)</c:v>
                </c:pt>
                <c:pt idx="3">
                  <c:v>Level 5 
(N = 784)</c:v>
                </c:pt>
              </c:strCache>
            </c:strRef>
          </c:cat>
          <c:val>
            <c:numRef>
              <c:f>Level_land!$Q$106:$T$106</c:f>
              <c:numCache>
                <c:formatCode>0.0%</c:formatCode>
                <c:ptCount val="4"/>
                <c:pt idx="0">
                  <c:v>4.1455265437445859E-3</c:v>
                </c:pt>
                <c:pt idx="1">
                  <c:v>1.6611295681063124E-2</c:v>
                </c:pt>
                <c:pt idx="2">
                  <c:v>2.0884520884520884E-2</c:v>
                </c:pt>
                <c:pt idx="3">
                  <c:v>1.020408163265306E-2</c:v>
                </c:pt>
              </c:numCache>
            </c:numRef>
          </c:val>
          <c:extLst>
            <c:ext xmlns:c16="http://schemas.microsoft.com/office/drawing/2014/chart" uri="{C3380CC4-5D6E-409C-BE32-E72D297353CC}">
              <c16:uniqueId val="{00000004-7D8B-45BD-ABA5-CA3284883E00}"/>
            </c:ext>
          </c:extLst>
        </c:ser>
        <c:ser>
          <c:idx val="5"/>
          <c:order val="5"/>
          <c:tx>
            <c:strRef>
              <c:f>Level_land!$P$107</c:f>
              <c:strCache>
                <c:ptCount val="1"/>
                <c:pt idx="0">
                  <c:v>Slovenia</c:v>
                </c:pt>
              </c:strCache>
            </c:strRef>
          </c:tx>
          <c:spPr>
            <a:pattFill prst="trellis">
              <a:fgClr>
                <a:schemeClr val="accent2"/>
              </a:fgClr>
              <a:bgClr>
                <a:schemeClr val="bg1"/>
              </a:bgClr>
            </a:pattFill>
            <a:ln>
              <a:solidFill>
                <a:schemeClr val="tx1"/>
              </a:solidFill>
            </a:ln>
          </c:spPr>
          <c:invertIfNegative val="0"/>
          <c:dLbls>
            <c:delete val="1"/>
          </c:dLbls>
          <c:cat>
            <c:strRef>
              <c:f>Level_land!$Q$101:$T$101</c:f>
              <c:strCache>
                <c:ptCount val="4"/>
                <c:pt idx="0">
                  <c:v>Level 2 
(N = 64 648)</c:v>
                </c:pt>
                <c:pt idx="1">
                  <c:v>Level 3 
(N = 39 130)</c:v>
                </c:pt>
                <c:pt idx="2">
                  <c:v>Level 4 
(N = 8 954)</c:v>
                </c:pt>
                <c:pt idx="3">
                  <c:v>Level 5 
(N = 784)</c:v>
                </c:pt>
              </c:strCache>
            </c:strRef>
          </c:cat>
          <c:val>
            <c:numRef>
              <c:f>Level_land!$Q$107:$T$107</c:f>
              <c:numCache>
                <c:formatCode>0.0%</c:formatCode>
                <c:ptCount val="4"/>
                <c:pt idx="0">
                  <c:v>2.1501051850018561E-3</c:v>
                </c:pt>
                <c:pt idx="1">
                  <c:v>1.206235624840276E-2</c:v>
                </c:pt>
                <c:pt idx="2">
                  <c:v>1.8650882287245922E-2</c:v>
                </c:pt>
                <c:pt idx="3">
                  <c:v>3.826530612244898E-2</c:v>
                </c:pt>
              </c:numCache>
            </c:numRef>
          </c:val>
          <c:extLst>
            <c:ext xmlns:c16="http://schemas.microsoft.com/office/drawing/2014/chart" uri="{C3380CC4-5D6E-409C-BE32-E72D297353CC}">
              <c16:uniqueId val="{00000005-7D8B-45BD-ABA5-CA3284883E00}"/>
            </c:ext>
          </c:extLst>
        </c:ser>
        <c:ser>
          <c:idx val="6"/>
          <c:order val="6"/>
          <c:tx>
            <c:strRef>
              <c:f>Level_land!$P$108</c:f>
              <c:strCache>
                <c:ptCount val="1"/>
                <c:pt idx="0">
                  <c:v>Others</c:v>
                </c:pt>
              </c:strCache>
            </c:strRef>
          </c:tx>
          <c:spPr>
            <a:pattFill prst="pct40">
              <a:fgClr>
                <a:srgbClr val="7A1646"/>
              </a:fgClr>
              <a:bgClr>
                <a:schemeClr val="bg1"/>
              </a:bgClr>
            </a:pattFill>
            <a:ln>
              <a:solidFill>
                <a:schemeClr val="tx1"/>
              </a:solidFill>
            </a:ln>
          </c:spPr>
          <c:invertIfNegative val="0"/>
          <c:dLbls>
            <c:delete val="1"/>
          </c:dLbls>
          <c:cat>
            <c:strRef>
              <c:f>Level_land!$Q$101:$T$101</c:f>
              <c:strCache>
                <c:ptCount val="4"/>
                <c:pt idx="0">
                  <c:v>Level 2 
(N = 64 648)</c:v>
                </c:pt>
                <c:pt idx="1">
                  <c:v>Level 3 
(N = 39 130)</c:v>
                </c:pt>
                <c:pt idx="2">
                  <c:v>Level 4 
(N = 8 954)</c:v>
                </c:pt>
                <c:pt idx="3">
                  <c:v>Level 5 
(N = 784)</c:v>
                </c:pt>
              </c:strCache>
            </c:strRef>
          </c:cat>
          <c:val>
            <c:numRef>
              <c:f>Level_land!$Q$108:$T$108</c:f>
              <c:numCache>
                <c:formatCode>0.0%</c:formatCode>
                <c:ptCount val="4"/>
                <c:pt idx="0">
                  <c:v>2.5754857072144532E-2</c:v>
                </c:pt>
                <c:pt idx="1">
                  <c:v>3.4065934065933945E-2</c:v>
                </c:pt>
                <c:pt idx="2">
                  <c:v>3.7971856153674488E-2</c:v>
                </c:pt>
                <c:pt idx="3">
                  <c:v>6.3775510204081565E-2</c:v>
                </c:pt>
              </c:numCache>
            </c:numRef>
          </c:val>
          <c:extLst>
            <c:ext xmlns:c16="http://schemas.microsoft.com/office/drawing/2014/chart" uri="{C3380CC4-5D6E-409C-BE32-E72D297353CC}">
              <c16:uniqueId val="{00000006-7D8B-45BD-ABA5-CA3284883E00}"/>
            </c:ext>
          </c:extLst>
        </c:ser>
        <c:dLbls>
          <c:dLblPos val="ctr"/>
          <c:showLegendKey val="0"/>
          <c:showVal val="1"/>
          <c:showCatName val="0"/>
          <c:showSerName val="0"/>
          <c:showPercent val="0"/>
          <c:showBubbleSize val="0"/>
        </c:dLbls>
        <c:gapWidth val="50"/>
        <c:overlap val="100"/>
        <c:axId val="1958418623"/>
        <c:axId val="1381736847"/>
      </c:barChart>
      <c:catAx>
        <c:axId val="1958418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81736847"/>
        <c:crosses val="autoZero"/>
        <c:auto val="1"/>
        <c:lblAlgn val="ctr"/>
        <c:lblOffset val="100"/>
        <c:noMultiLvlLbl val="0"/>
      </c:catAx>
      <c:valAx>
        <c:axId val="1381736847"/>
        <c:scaling>
          <c:orientation val="minMax"/>
        </c:scaling>
        <c:delete val="0"/>
        <c:axPos val="l"/>
        <c:majorGridlines>
          <c:spPr>
            <a:ln w="9525" cap="flat" cmpd="sng" algn="ctr">
              <a:solidFill>
                <a:schemeClr val="tx1">
                  <a:lumMod val="15000"/>
                  <a:lumOff val="85000"/>
                </a:schemeClr>
              </a:solidFill>
              <a:prstDash val="sysDash"/>
              <a:round/>
            </a:ln>
            <a:effectLst/>
          </c:spPr>
        </c:majorGridlines>
        <c:title>
          <c:tx>
            <c:rich>
              <a:bodyPr rot="-5400000" vert="horz"/>
              <a:lstStyle/>
              <a:p>
                <a:pPr>
                  <a:defRPr/>
                </a:pPr>
                <a:r>
                  <a:rPr lang="en-GB"/>
                  <a:t>Share of subcontractors</a:t>
                </a:r>
              </a:p>
            </c:rich>
          </c:tx>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n-US"/>
          </a:p>
        </c:txPr>
        <c:crossAx val="1958418623"/>
        <c:crosses val="autoZero"/>
        <c:crossBetween val="between"/>
      </c:valAx>
    </c:plotArea>
    <c:legend>
      <c:legendPos val="b"/>
      <c:layout>
        <c:manualLayout>
          <c:xMode val="edge"/>
          <c:yMode val="edge"/>
          <c:x val="0"/>
          <c:y val="0.91948620562782479"/>
          <c:w val="0.9978390297684675"/>
          <c:h val="8.0513794372175249E-2"/>
        </c:manualLayout>
      </c:layout>
      <c:overlay val="0"/>
      <c:spPr>
        <a:noFill/>
        <a:ln>
          <a:noFill/>
        </a:ln>
        <a:effectLst/>
      </c:spPr>
      <c:txPr>
        <a:bodyPr rot="0" vert="horz"/>
        <a:lstStyle/>
        <a:p>
          <a:pPr>
            <a:defRPr/>
          </a:pPr>
          <a:endParaRPr lang="en-US"/>
        </a:p>
      </c:txPr>
    </c:legend>
    <c:plotVisOnly val="1"/>
    <c:dispBlanksAs val="gap"/>
    <c:showDLblsOverMax val="0"/>
    <c:extLst/>
  </c:chart>
  <c:txPr>
    <a:bodyPr/>
    <a:lstStyle/>
    <a:p>
      <a:pPr>
        <a:defRPr sz="1500">
          <a:solidFill>
            <a:sysClr val="windowText" lastClr="000000"/>
          </a:solidFill>
          <a:latin typeface="+mj-lt"/>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FE1A5-A99D-D94C-8142-832037CED5C2}" type="datetimeFigureOut">
              <a:rPr lang="nl-NL" smtClean="0"/>
              <a:t>1-12-2025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8AD7EE-41D4-F844-86FB-66557ACB022A}" type="slidenum">
              <a:rPr lang="nl-NL" smtClean="0"/>
              <a:t>‹#›</a:t>
            </a:fld>
            <a:endParaRPr lang="nl-NL"/>
          </a:p>
        </p:txBody>
      </p:sp>
    </p:spTree>
    <p:extLst>
      <p:ext uri="{BB962C8B-B14F-4D97-AF65-F5344CB8AC3E}">
        <p14:creationId xmlns:p14="http://schemas.microsoft.com/office/powerpoint/2010/main" val="1839215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hoek 6"/>
          <p:cNvSpPr/>
          <p:nvPr userDrawn="1"/>
        </p:nvSpPr>
        <p:spPr>
          <a:xfrm>
            <a:off x="0" y="648000"/>
            <a:ext cx="9144000" cy="6210000"/>
          </a:xfrm>
          <a:prstGeom prst="rect">
            <a:avLst/>
          </a:prstGeom>
          <a:solidFill>
            <a:srgbClr val="DC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9144000" cy="4456800"/>
          </a:xfrm>
          <a:prstGeom prst="rect">
            <a:avLst/>
          </a:prstGeom>
          <a:solidFill>
            <a:srgbClr val="1D8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le 1"/>
          <p:cNvSpPr>
            <a:spLocks noGrp="1"/>
          </p:cNvSpPr>
          <p:nvPr>
            <p:ph type="ctrTitle"/>
          </p:nvPr>
        </p:nvSpPr>
        <p:spPr>
          <a:xfrm>
            <a:off x="576000" y="1080000"/>
            <a:ext cx="7992000" cy="4024800"/>
          </a:xfrm>
        </p:spPr>
        <p:txBody>
          <a:bodyPr anchor="b"/>
          <a:lstStyle>
            <a:lvl1pPr algn="l">
              <a:defRPr sz="60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6000" y="5392800"/>
            <a:ext cx="7992000" cy="820799"/>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080" y="339399"/>
            <a:ext cx="2810262" cy="126492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F38334-A03D-1946-9445-60CA53F009F2}" type="datetime1">
              <a:rPr lang="nl-BE" smtClean="0"/>
              <a:t>1/12/2025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CAE1F-8864-A643-BD5E-1B9C8A66C639}" type="datetime1">
              <a:rPr lang="nl-BE" smtClean="0"/>
              <a:t>1/12/2025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18F406-9EEB-C449-9945-8BF4344FD190}" type="datetime1">
              <a:rPr lang="nl-BE" smtClean="0"/>
              <a:t>1/12/2025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53F168-BF71-3340-B7D9-C2BF39076A7E}" type="datetime1">
              <a:rPr lang="nl-BE" smtClean="0"/>
              <a:t>1/12/2025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EF103-B8DC-A24B-89E2-5997841DED57}" type="datetime1">
              <a:rPr lang="nl-BE" smtClean="0"/>
              <a:t>1/12/2025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91B146-BA7E-394F-97CA-11582A8B0AB3}" type="datetime1">
              <a:rPr lang="nl-BE" smtClean="0"/>
              <a:t>1/12/2025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651D6D-DAB2-1B41-8A7D-13D1A6832398}" type="datetime1">
              <a:rPr lang="nl-BE" smtClean="0"/>
              <a:t>1/12/2025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userDrawn="1"/>
        </p:nvSpPr>
        <p:spPr>
          <a:xfrm>
            <a:off x="0" y="0"/>
            <a:ext cx="9144000" cy="6207560"/>
          </a:xfrm>
          <a:prstGeom prst="rect">
            <a:avLst/>
          </a:prstGeom>
          <a:solidFill>
            <a:srgbClr val="DC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le 1"/>
          <p:cNvSpPr>
            <a:spLocks noGrp="1"/>
          </p:cNvSpPr>
          <p:nvPr>
            <p:ph type="title"/>
          </p:nvPr>
        </p:nvSpPr>
        <p:spPr>
          <a:xfrm>
            <a:off x="623888" y="1546235"/>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lIns="0" tIns="0" rIns="0" bIns="0"/>
          <a:lstStyle>
            <a:lvl1pPr marL="0" indent="0">
              <a:buNone/>
              <a:defRPr sz="2400" baseline="0">
                <a:solidFill>
                  <a:srgbClr val="2F4D5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502325" y="6210000"/>
            <a:ext cx="648000" cy="648000"/>
          </a:xfrm>
        </p:spPr>
        <p:txBody>
          <a:bodyPr/>
          <a:lstStyle/>
          <a:p>
            <a:fld id="{511A26E9-DBCF-7144-9590-D3680FCA9917}" type="datetime1">
              <a:rPr lang="nl-BE" smtClean="0"/>
              <a:t>1/12/2025</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628650" y="6209999"/>
            <a:ext cx="648000" cy="648000"/>
          </a:xfrm>
        </p:spPr>
        <p:txBody>
          <a:bodyPr/>
          <a:lstStyle/>
          <a:p>
            <a:fld id="{98EBB0EA-5BAC-FA4C-8300-43CFBEC32614}" type="slidenum">
              <a:rPr lang="nl-NL" smtClean="0"/>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ekop">
    <p:spTree>
      <p:nvGrpSpPr>
        <p:cNvPr id="1" name=""/>
        <p:cNvGrpSpPr/>
        <p:nvPr/>
      </p:nvGrpSpPr>
      <p:grpSpPr>
        <a:xfrm>
          <a:off x="0" y="0"/>
          <a:ext cx="0" cy="0"/>
          <a:chOff x="0" y="0"/>
          <a:chExt cx="0" cy="0"/>
        </a:xfrm>
      </p:grpSpPr>
      <p:sp>
        <p:nvSpPr>
          <p:cNvPr id="7" name="Rechthoek 6"/>
          <p:cNvSpPr/>
          <p:nvPr userDrawn="1"/>
        </p:nvSpPr>
        <p:spPr>
          <a:xfrm>
            <a:off x="0" y="0"/>
            <a:ext cx="9144000" cy="6207560"/>
          </a:xfrm>
          <a:prstGeom prst="rect">
            <a:avLst/>
          </a:prstGeom>
          <a:solidFill>
            <a:srgbClr val="DC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rotWithShape="1">
          <a:blip r:embed="rId2">
            <a:extLst>
              <a:ext uri="{28A0092B-C50C-407E-A947-70E740481C1C}">
                <a14:useLocalDpi xmlns:a14="http://schemas.microsoft.com/office/drawing/2010/main" val="0"/>
              </a:ext>
            </a:extLst>
          </a:blip>
          <a:srcRect r="37299" b="55168"/>
          <a:stretch/>
        </p:blipFill>
        <p:spPr>
          <a:xfrm>
            <a:off x="4500000" y="676800"/>
            <a:ext cx="4644000" cy="5526000"/>
          </a:xfrm>
          <a:prstGeom prst="rect">
            <a:avLst/>
          </a:prstGeom>
        </p:spPr>
      </p:pic>
      <p:sp>
        <p:nvSpPr>
          <p:cNvPr id="2" name="Title 1"/>
          <p:cNvSpPr>
            <a:spLocks noGrp="1"/>
          </p:cNvSpPr>
          <p:nvPr>
            <p:ph type="title"/>
          </p:nvPr>
        </p:nvSpPr>
        <p:spPr>
          <a:xfrm>
            <a:off x="623888" y="1546235"/>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baseline="0">
                <a:solidFill>
                  <a:srgbClr val="2F4D5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C2EF86-112C-B94A-B65A-CD78C1545477}" type="datetime1">
              <a:rPr lang="nl-BE" smtClean="0"/>
              <a:t>1/12/2025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546235"/>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lIns="0" tIns="0" rIns="0" bIns="0"/>
          <a:lstStyle>
            <a:lvl1pPr marL="0" indent="0">
              <a:buNone/>
              <a:defRPr sz="2400" baseline="0">
                <a:solidFill>
                  <a:srgbClr val="2F4D5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EC06D2-B76E-4A45-BD86-553C82A5EEAE}" type="datetime1">
              <a:rPr lang="nl-BE" smtClean="0"/>
              <a:t>1/12/2025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3_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546235"/>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lIns="0" tIns="0" rIns="0" bIns="0"/>
          <a:lstStyle>
            <a:lvl1pPr marL="0" indent="0">
              <a:buNone/>
              <a:defRPr sz="2400" baseline="0">
                <a:solidFill>
                  <a:srgbClr val="2F4D5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72E17A-D301-9E4B-B033-4F3BB2FECDFC}" type="datetime1">
              <a:rPr lang="nl-BE" smtClean="0"/>
              <a:t>1/12/2025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EBB0EA-5BAC-FA4C-8300-43CFBEC32614}" type="slidenum">
              <a:rPr lang="nl-NL" smtClean="0"/>
              <a:t>‹#›</a:t>
            </a:fld>
            <a:endParaRPr lang="nl-NL"/>
          </a:p>
        </p:txBody>
      </p:sp>
      <p:pic>
        <p:nvPicPr>
          <p:cNvPr id="7" name="Afbeelding 6"/>
          <p:cNvPicPr>
            <a:picLocks noChangeAspect="1"/>
          </p:cNvPicPr>
          <p:nvPr userDrawn="1"/>
        </p:nvPicPr>
        <p:blipFill rotWithShape="1">
          <a:blip r:embed="rId2">
            <a:extLst>
              <a:ext uri="{28A0092B-C50C-407E-A947-70E740481C1C}">
                <a14:useLocalDpi xmlns:a14="http://schemas.microsoft.com/office/drawing/2010/main" val="0"/>
              </a:ext>
            </a:extLst>
          </a:blip>
          <a:srcRect l="-7" t="-9" r="37305" b="55176"/>
          <a:stretch/>
        </p:blipFill>
        <p:spPr>
          <a:xfrm>
            <a:off x="4500000" y="676800"/>
            <a:ext cx="4644000" cy="5526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ekop">
    <p:spTree>
      <p:nvGrpSpPr>
        <p:cNvPr id="1" name=""/>
        <p:cNvGrpSpPr/>
        <p:nvPr/>
      </p:nvGrpSpPr>
      <p:grpSpPr>
        <a:xfrm>
          <a:off x="0" y="0"/>
          <a:ext cx="0" cy="0"/>
          <a:chOff x="0" y="0"/>
          <a:chExt cx="0" cy="0"/>
        </a:xfrm>
      </p:grpSpPr>
      <p:sp>
        <p:nvSpPr>
          <p:cNvPr id="7" name="Rechthoek 6"/>
          <p:cNvSpPr/>
          <p:nvPr userDrawn="1"/>
        </p:nvSpPr>
        <p:spPr>
          <a:xfrm>
            <a:off x="0" y="0"/>
            <a:ext cx="9144000" cy="6209997"/>
          </a:xfrm>
          <a:prstGeom prst="rect">
            <a:avLst/>
          </a:prstGeom>
          <a:solidFill>
            <a:srgbClr val="1D8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le 1"/>
          <p:cNvSpPr>
            <a:spLocks noGrp="1"/>
          </p:cNvSpPr>
          <p:nvPr>
            <p:ph type="title"/>
          </p:nvPr>
        </p:nvSpPr>
        <p:spPr>
          <a:xfrm>
            <a:off x="2551494" y="2509200"/>
            <a:ext cx="4280400" cy="1188000"/>
          </a:xfrm>
        </p:spPr>
        <p:txBody>
          <a:bodyPr anchor="b">
            <a:normAutofit/>
          </a:bodyPr>
          <a:lstStyle>
            <a:lvl1pPr>
              <a:defRPr sz="8000" baseline="0">
                <a:solidFill>
                  <a:schemeClr val="bg1"/>
                </a:solidFill>
              </a:defRPr>
            </a:lvl1pPr>
          </a:lstStyle>
          <a:p>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EFDDEC-548E-E044-9784-FFDAF6DCD24A}" type="datetime1">
              <a:rPr lang="nl-BE" smtClean="0"/>
              <a:t>1/12/2025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3B510D-2D62-1740-B5C7-D400630C74A3}" type="datetime1">
              <a:rPr lang="nl-BE" smtClean="0"/>
              <a:t>1/12/2025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9144000" cy="648000"/>
          </a:xfrm>
          <a:prstGeom prst="rect">
            <a:avLst/>
          </a:prstGeom>
          <a:solidFill>
            <a:srgbClr val="1D8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le Placeholder 1"/>
          <p:cNvSpPr>
            <a:spLocks noGrp="1"/>
          </p:cNvSpPr>
          <p:nvPr>
            <p:ph type="title"/>
          </p:nvPr>
        </p:nvSpPr>
        <p:spPr>
          <a:xfrm>
            <a:off x="628650" y="365126"/>
            <a:ext cx="7886700" cy="1325563"/>
          </a:xfrm>
          <a:prstGeom prst="rect">
            <a:avLst/>
          </a:prstGeom>
        </p:spPr>
        <p:txBody>
          <a:bodyPr vert="horz" lIns="0" tIns="0" rIns="0" bIns="0" rtlCol="0" anchor="t" anchorCtr="0">
            <a:normAutofit/>
          </a:bodyPr>
          <a:lstStyle/>
          <a:p>
            <a:r>
              <a:rPr lang="nl-NL" dirty="0"/>
              <a:t>Titelstijl van model bewerken</a:t>
            </a:r>
            <a:endParaRPr lang="en-US" dirty="0"/>
          </a:p>
        </p:txBody>
      </p:sp>
      <p:sp>
        <p:nvSpPr>
          <p:cNvPr id="3" name="Text Placeholder 2"/>
          <p:cNvSpPr>
            <a:spLocks noGrp="1"/>
          </p:cNvSpPr>
          <p:nvPr>
            <p:ph type="body" idx="1"/>
          </p:nvPr>
        </p:nvSpPr>
        <p:spPr>
          <a:xfrm>
            <a:off x="628650" y="1825625"/>
            <a:ext cx="7886700" cy="41148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1502325"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12066247-4124-F94C-8947-2682CAC90B66}" type="datetime1">
              <a:rPr lang="nl-BE" smtClean="0"/>
              <a:t>1/12/2025</a:t>
            </a:fld>
            <a:endParaRPr lang="nl-NL" dirty="0"/>
          </a:p>
        </p:txBody>
      </p:sp>
      <p:sp>
        <p:nvSpPr>
          <p:cNvPr id="5" name="Footer Placeholder 4"/>
          <p:cNvSpPr>
            <a:spLocks noGrp="1"/>
          </p:cNvSpPr>
          <p:nvPr>
            <p:ph type="ftr" sz="quarter" idx="3"/>
          </p:nvPr>
        </p:nvSpPr>
        <p:spPr>
          <a:xfrm>
            <a:off x="2376000" y="6210000"/>
            <a:ext cx="3086100" cy="648000"/>
          </a:xfrm>
          <a:prstGeom prst="rect">
            <a:avLst/>
          </a:prstGeom>
        </p:spPr>
        <p:txBody>
          <a:bodyPr vert="horz" lIns="0" tIns="0" rIns="0" bIns="0" rtlCol="0" anchor="ctr"/>
          <a:lstStyle>
            <a:lvl1pPr algn="l">
              <a:defRPr sz="1000" baseline="0">
                <a:solidFill>
                  <a:schemeClr val="bg1"/>
                </a:solidFill>
                <a:latin typeface="Arial" charset="0"/>
              </a:defRPr>
            </a:lvl1pPr>
          </a:lstStyle>
          <a:p>
            <a:endParaRPr lang="nl-NL" dirty="0"/>
          </a:p>
        </p:txBody>
      </p:sp>
      <p:sp>
        <p:nvSpPr>
          <p:cNvPr id="6" name="Slide Number Placeholder 5"/>
          <p:cNvSpPr>
            <a:spLocks noGrp="1"/>
          </p:cNvSpPr>
          <p:nvPr>
            <p:ph type="sldNum" sz="quarter" idx="4"/>
          </p:nvPr>
        </p:nvSpPr>
        <p:spPr>
          <a:xfrm>
            <a:off x="628650" y="6209999"/>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98EBB0EA-5BAC-FA4C-8300-43CFBEC32614}" type="slidenum">
              <a:rPr lang="nl-NL" smtClean="0"/>
              <a:pPr/>
              <a:t>‹#›</a:t>
            </a:fld>
            <a:endParaRPr lang="nl-NL" dirty="0"/>
          </a:p>
        </p:txBody>
      </p:sp>
      <p:pic>
        <p:nvPicPr>
          <p:cNvPr id="8" name="Afbeelding 7"/>
          <p:cNvPicPr>
            <a:picLocks noChangeAspect="1"/>
          </p:cNvPicPr>
          <p:nvPr userDrawn="1"/>
        </p:nvPicPr>
        <p:blipFill rotWithShape="1">
          <a:blip r:embed="rId17">
            <a:extLst>
              <a:ext uri="{28A0092B-C50C-407E-A947-70E740481C1C}">
                <a14:useLocalDpi xmlns:a14="http://schemas.microsoft.com/office/drawing/2010/main" val="0"/>
              </a:ext>
            </a:extLst>
          </a:blip>
          <a:srcRect t="-3" b="37390"/>
          <a:stretch/>
        </p:blipFill>
        <p:spPr>
          <a:xfrm>
            <a:off x="7596377" y="6353999"/>
            <a:ext cx="1405128" cy="396000"/>
          </a:xfrm>
          <a:prstGeom prst="rect">
            <a:avLst/>
          </a:prstGeom>
        </p:spPr>
      </p:pic>
    </p:spTree>
    <p:extLst>
      <p:ext uri="{BB962C8B-B14F-4D97-AF65-F5344CB8AC3E}">
        <p14:creationId xmlns:p14="http://schemas.microsoft.com/office/powerpoint/2010/main" val="1505226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73" r:id="rId5"/>
    <p:sldLayoutId id="2147483674" r:id="rId6"/>
    <p:sldLayoutId id="2147483675"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hf hdr="0" ftr="0" dt="0"/>
  <p:txStyles>
    <p:titleStyle>
      <a:lvl1pPr algn="l" defTabSz="914400" rtl="0" eaLnBrk="1" latinLnBrk="0" hangingPunct="1">
        <a:lnSpc>
          <a:spcPct val="90000"/>
        </a:lnSpc>
        <a:spcBef>
          <a:spcPct val="0"/>
        </a:spcBef>
        <a:buNone/>
        <a:defRPr sz="4400" kern="1200" baseline="0">
          <a:solidFill>
            <a:srgbClr val="1D8DB0"/>
          </a:solidFill>
          <a:latin typeface="Arial"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2F4D5D"/>
          </a:solidFill>
          <a:latin typeface="Arial"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2F4D5D"/>
          </a:solidFill>
          <a:latin typeface="Arial"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2F4D5D"/>
          </a:solidFill>
          <a:latin typeface="Arial"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4D5D"/>
          </a:solidFill>
          <a:latin typeface="Arial"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4D5D"/>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76000" y="2529756"/>
            <a:ext cx="7992000" cy="3128515"/>
          </a:xfrm>
        </p:spPr>
        <p:txBody>
          <a:bodyPr anchor="ctr" anchorCtr="0">
            <a:normAutofit fontScale="90000"/>
          </a:bodyPr>
          <a:lstStyle/>
          <a:p>
            <a:pPr algn="ctr"/>
            <a:r>
              <a:rPr lang="nl-NL" sz="4900" b="1" dirty="0"/>
              <a:t>Intra-EU labour </a:t>
            </a:r>
            <a:r>
              <a:rPr lang="nl-NL" sz="4900" b="1" dirty="0" err="1"/>
              <a:t>mobility</a:t>
            </a:r>
            <a:r>
              <a:rPr lang="nl-NL" sz="4900" b="1" dirty="0"/>
              <a:t> and </a:t>
            </a:r>
            <a:r>
              <a:rPr lang="nl-NL" sz="4900" b="1" dirty="0" err="1"/>
              <a:t>social</a:t>
            </a:r>
            <a:r>
              <a:rPr lang="nl-NL" sz="4900" b="1" dirty="0"/>
              <a:t> security </a:t>
            </a:r>
            <a:r>
              <a:rPr lang="nl-NL" sz="4900" b="1" dirty="0" err="1"/>
              <a:t>coordination</a:t>
            </a:r>
            <a:r>
              <a:rPr lang="nl-NL" sz="4900" b="1" dirty="0"/>
              <a:t> </a:t>
            </a:r>
            <a:br>
              <a:rPr lang="nl-NL" dirty="0"/>
            </a:br>
            <a:br>
              <a:rPr lang="nl-NL" dirty="0"/>
            </a:br>
            <a:r>
              <a:rPr lang="nl-NL" sz="3600" i="1" dirty="0" err="1"/>
              <a:t>Facts</a:t>
            </a:r>
            <a:r>
              <a:rPr lang="nl-NL" sz="3600" i="1" dirty="0"/>
              <a:t> and figures</a:t>
            </a:r>
            <a:br>
              <a:rPr lang="nl-NL" sz="5400" i="1" dirty="0"/>
            </a:br>
            <a:br>
              <a:rPr lang="nl-NL" sz="5400" i="1" dirty="0"/>
            </a:br>
            <a:endParaRPr lang="nl-NL" dirty="0"/>
          </a:p>
        </p:txBody>
      </p:sp>
      <p:sp>
        <p:nvSpPr>
          <p:cNvPr id="3" name="Ondertitel 2"/>
          <p:cNvSpPr>
            <a:spLocks noGrp="1"/>
          </p:cNvSpPr>
          <p:nvPr>
            <p:ph type="subTitle" idx="1"/>
          </p:nvPr>
        </p:nvSpPr>
        <p:spPr>
          <a:xfrm>
            <a:off x="78658" y="5392800"/>
            <a:ext cx="9065342" cy="1381626"/>
          </a:xfrm>
        </p:spPr>
        <p:txBody>
          <a:bodyPr>
            <a:normAutofit fontScale="92500" lnSpcReduction="20000"/>
          </a:bodyPr>
          <a:lstStyle/>
          <a:p>
            <a:pPr algn="ctr"/>
            <a:r>
              <a:rPr lang="en-US" sz="2600" b="1" dirty="0"/>
              <a:t>Frederic De Wispelaere</a:t>
            </a:r>
          </a:p>
          <a:p>
            <a:pPr algn="ctr"/>
            <a:endParaRPr lang="en-US" sz="1200" b="1" dirty="0"/>
          </a:p>
          <a:p>
            <a:pPr algn="ctr"/>
            <a:r>
              <a:rPr lang="en-US" sz="1500" b="1" dirty="0"/>
              <a:t>From 883 to the fair labour mobility package:</a:t>
            </a:r>
          </a:p>
          <a:p>
            <a:pPr algn="ctr"/>
            <a:r>
              <a:rPr lang="en-US" sz="1500" b="1" dirty="0"/>
              <a:t>What prospects for balanced worker mobility within the EU?</a:t>
            </a:r>
          </a:p>
          <a:p>
            <a:pPr algn="ctr"/>
            <a:r>
              <a:rPr lang="en-US" sz="1500" dirty="0"/>
              <a:t>CEPS and Permanent Representation of France - 2 December 2025 </a:t>
            </a:r>
            <a:endParaRPr lang="nl-NL" sz="1500" dirty="0"/>
          </a:p>
        </p:txBody>
      </p:sp>
    </p:spTree>
    <p:extLst>
      <p:ext uri="{BB962C8B-B14F-4D97-AF65-F5344CB8AC3E}">
        <p14:creationId xmlns:p14="http://schemas.microsoft.com/office/powerpoint/2010/main" val="201315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6311" y="365126"/>
            <a:ext cx="8721212" cy="1325563"/>
          </a:xfrm>
        </p:spPr>
        <p:txBody>
          <a:bodyPr>
            <a:normAutofit/>
          </a:bodyPr>
          <a:lstStyle/>
          <a:p>
            <a:r>
              <a:rPr lang="en-US" sz="3200" dirty="0"/>
              <a:t>A strong concentration within a number of ... </a:t>
            </a:r>
            <a:endParaRPr lang="nl-NL" sz="3200" dirty="0"/>
          </a:p>
        </p:txBody>
      </p:sp>
      <p:sp>
        <p:nvSpPr>
          <p:cNvPr id="4" name="Tijdelijke aanduiding voor dianummer 3"/>
          <p:cNvSpPr>
            <a:spLocks noGrp="1"/>
          </p:cNvSpPr>
          <p:nvPr>
            <p:ph type="sldNum" sz="quarter" idx="12"/>
          </p:nvPr>
        </p:nvSpPr>
        <p:spPr/>
        <p:txBody>
          <a:bodyPr/>
          <a:lstStyle/>
          <a:p>
            <a:fld id="{98EBB0EA-5BAC-FA4C-8300-43CFBEC32614}" type="slidenum">
              <a:rPr lang="nl-NL" smtClean="0"/>
              <a:t>10</a:t>
            </a:fld>
            <a:endParaRPr lang="nl-NL"/>
          </a:p>
        </p:txBody>
      </p:sp>
      <p:sp>
        <p:nvSpPr>
          <p:cNvPr id="6" name="Subtitle 3">
            <a:extLst>
              <a:ext uri="{FF2B5EF4-FFF2-40B4-BE49-F238E27FC236}">
                <a16:creationId xmlns:a16="http://schemas.microsoft.com/office/drawing/2014/main" id="{A41D8D0D-5B09-A00B-44F0-4E0D6EBEE2D5}"/>
              </a:ext>
            </a:extLst>
          </p:cNvPr>
          <p:cNvSpPr txBox="1">
            <a:spLocks/>
          </p:cNvSpPr>
          <p:nvPr/>
        </p:nvSpPr>
        <p:spPr>
          <a:xfrm>
            <a:off x="28894" y="1777590"/>
            <a:ext cx="2519077" cy="8074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800" b="1" i="0" u="none" strike="noStrike" kern="1200" cap="none" spc="0" normalizeH="0" baseline="0" noProof="0" dirty="0">
                <a:ln>
                  <a:noFill/>
                </a:ln>
                <a:solidFill>
                  <a:srgbClr val="70AD47">
                    <a:lumMod val="75000"/>
                  </a:srgbClr>
                </a:solidFill>
                <a:effectLst/>
                <a:uLnTx/>
                <a:uFillTx/>
                <a:latin typeface="Calibri" panose="020F0502020204030204"/>
              </a:rPr>
              <a:t>Sending Member States</a:t>
            </a:r>
            <a:endParaRPr kumimoji="0" lang="nl-BE" sz="1800" b="1" i="0" u="none" strike="noStrike" kern="1200" cap="none" spc="0" normalizeH="0" baseline="0" noProof="0" dirty="0">
              <a:ln>
                <a:noFill/>
              </a:ln>
              <a:solidFill>
                <a:srgbClr val="70AD47">
                  <a:lumMod val="75000"/>
                </a:srgbClr>
              </a:solidFill>
              <a:effectLst/>
              <a:uLnTx/>
              <a:uFillTx/>
              <a:latin typeface="Calibri" panose="020F0502020204030204"/>
            </a:endParaRPr>
          </a:p>
        </p:txBody>
      </p:sp>
      <p:sp>
        <p:nvSpPr>
          <p:cNvPr id="7" name="Subtitle 3">
            <a:extLst>
              <a:ext uri="{FF2B5EF4-FFF2-40B4-BE49-F238E27FC236}">
                <a16:creationId xmlns:a16="http://schemas.microsoft.com/office/drawing/2014/main" id="{85DA16BF-CDD1-1801-56D2-783236C1F67F}"/>
              </a:ext>
            </a:extLst>
          </p:cNvPr>
          <p:cNvSpPr txBox="1">
            <a:spLocks/>
          </p:cNvSpPr>
          <p:nvPr/>
        </p:nvSpPr>
        <p:spPr>
          <a:xfrm>
            <a:off x="14458" y="3158226"/>
            <a:ext cx="2865540" cy="8074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1800" b="1" dirty="0">
                <a:solidFill>
                  <a:srgbClr val="5B9BD5">
                    <a:lumMod val="75000"/>
                  </a:srgbClr>
                </a:solidFill>
                <a:latin typeface="Calibri" panose="020F0502020204030204"/>
              </a:rPr>
              <a:t>Receiving Member States</a:t>
            </a:r>
            <a:endParaRPr lang="nl-BE" sz="1800" b="1" dirty="0">
              <a:solidFill>
                <a:srgbClr val="5B9BD5">
                  <a:lumMod val="75000"/>
                </a:srgbClr>
              </a:solidFill>
              <a:latin typeface="Calibri" panose="020F0502020204030204"/>
            </a:endParaRPr>
          </a:p>
        </p:txBody>
      </p:sp>
      <p:sp>
        <p:nvSpPr>
          <p:cNvPr id="8" name="Subtitle 3">
            <a:extLst>
              <a:ext uri="{FF2B5EF4-FFF2-40B4-BE49-F238E27FC236}">
                <a16:creationId xmlns:a16="http://schemas.microsoft.com/office/drawing/2014/main" id="{3EEE0D64-2810-72EE-6B26-D4D8C62B08B8}"/>
              </a:ext>
            </a:extLst>
          </p:cNvPr>
          <p:cNvSpPr txBox="1">
            <a:spLocks/>
          </p:cNvSpPr>
          <p:nvPr/>
        </p:nvSpPr>
        <p:spPr>
          <a:xfrm>
            <a:off x="28894" y="4417272"/>
            <a:ext cx="2519077" cy="8074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1800" b="1" dirty="0">
                <a:solidFill>
                  <a:srgbClr val="FFC000">
                    <a:lumMod val="75000"/>
                  </a:srgbClr>
                </a:solidFill>
                <a:latin typeface="Calibri" panose="020F0502020204030204"/>
              </a:rPr>
              <a:t>Sectors of activity</a:t>
            </a:r>
            <a:endParaRPr lang="nl-BE" sz="1800" b="1" dirty="0">
              <a:solidFill>
                <a:srgbClr val="FFC000">
                  <a:lumMod val="75000"/>
                </a:srgbClr>
              </a:solidFill>
              <a:latin typeface="Calibri" panose="020F0502020204030204"/>
            </a:endParaRPr>
          </a:p>
        </p:txBody>
      </p:sp>
      <p:grpSp>
        <p:nvGrpSpPr>
          <p:cNvPr id="9" name="Group 8">
            <a:extLst>
              <a:ext uri="{FF2B5EF4-FFF2-40B4-BE49-F238E27FC236}">
                <a16:creationId xmlns:a16="http://schemas.microsoft.com/office/drawing/2014/main" id="{D5FA075F-0A36-E338-A93F-06C98037A188}"/>
              </a:ext>
            </a:extLst>
          </p:cNvPr>
          <p:cNvGrpSpPr/>
          <p:nvPr/>
        </p:nvGrpSpPr>
        <p:grpSpPr>
          <a:xfrm>
            <a:off x="2819307" y="1366196"/>
            <a:ext cx="1265989" cy="1314323"/>
            <a:chOff x="3598492" y="1238376"/>
            <a:chExt cx="1620000" cy="1458417"/>
          </a:xfrm>
        </p:grpSpPr>
        <p:sp>
          <p:nvSpPr>
            <p:cNvPr id="43" name="TextBox 42">
              <a:extLst>
                <a:ext uri="{FF2B5EF4-FFF2-40B4-BE49-F238E27FC236}">
                  <a16:creationId xmlns:a16="http://schemas.microsoft.com/office/drawing/2014/main" id="{B402B71D-2ED3-12D2-C9EC-2BF7CA23C25F}"/>
                </a:ext>
              </a:extLst>
            </p:cNvPr>
            <p:cNvSpPr txBox="1"/>
            <p:nvPr/>
          </p:nvSpPr>
          <p:spPr>
            <a:xfrm>
              <a:off x="3939098" y="2355273"/>
              <a:ext cx="938790" cy="341520"/>
            </a:xfrm>
            <a:prstGeom prst="rect">
              <a:avLst/>
            </a:prstGeom>
            <a:noFill/>
          </p:spPr>
          <p:txBody>
            <a:bodyPr wrap="square" rtlCol="0">
              <a:spAutoFit/>
            </a:bodyPr>
            <a:lstStyle/>
            <a:p>
              <a:r>
                <a:rPr lang="en-US" sz="1400" b="1" dirty="0">
                  <a:solidFill>
                    <a:srgbClr val="70AD47">
                      <a:lumMod val="75000"/>
                    </a:srgbClr>
                  </a:solidFill>
                  <a:latin typeface="Calibri" panose="020F0502020204030204"/>
                </a:rPr>
                <a:t>Poland</a:t>
              </a:r>
              <a:endParaRPr lang="nl-BE" sz="1400" b="1" dirty="0">
                <a:solidFill>
                  <a:srgbClr val="70AD47">
                    <a:lumMod val="75000"/>
                  </a:srgbClr>
                </a:solidFill>
                <a:latin typeface="Calibri" panose="020F0502020204030204"/>
              </a:endParaRPr>
            </a:p>
          </p:txBody>
        </p:sp>
        <p:pic>
          <p:nvPicPr>
            <p:cNvPr id="44" name="Picture 43" descr="A picture containing icon&#10;&#10;Description automatically generated">
              <a:extLst>
                <a:ext uri="{FF2B5EF4-FFF2-40B4-BE49-F238E27FC236}">
                  <a16:creationId xmlns:a16="http://schemas.microsoft.com/office/drawing/2014/main" id="{A7FE6E87-70B0-D5B4-E6E6-E42753417F91}"/>
                </a:ext>
              </a:extLst>
            </p:cNvPr>
            <p:cNvPicPr>
              <a:picLocks noChangeAspect="1"/>
            </p:cNvPicPr>
            <p:nvPr/>
          </p:nvPicPr>
          <p:blipFill>
            <a:blip r:embed="rId2"/>
            <a:stretch>
              <a:fillRect/>
            </a:stretch>
          </p:blipFill>
          <p:spPr>
            <a:xfrm>
              <a:off x="3598492" y="1238376"/>
              <a:ext cx="1620000" cy="1080000"/>
            </a:xfrm>
            <a:prstGeom prst="rect">
              <a:avLst/>
            </a:prstGeom>
          </p:spPr>
        </p:pic>
      </p:grpSp>
      <p:grpSp>
        <p:nvGrpSpPr>
          <p:cNvPr id="10" name="Group 9">
            <a:extLst>
              <a:ext uri="{FF2B5EF4-FFF2-40B4-BE49-F238E27FC236}">
                <a16:creationId xmlns:a16="http://schemas.microsoft.com/office/drawing/2014/main" id="{D7EE46DD-1D40-E013-82F5-CA788EA11FCF}"/>
              </a:ext>
            </a:extLst>
          </p:cNvPr>
          <p:cNvGrpSpPr/>
          <p:nvPr/>
        </p:nvGrpSpPr>
        <p:grpSpPr>
          <a:xfrm>
            <a:off x="4505775" y="1366196"/>
            <a:ext cx="1265989" cy="1346291"/>
            <a:chOff x="5770074" y="1238376"/>
            <a:chExt cx="1620000" cy="1493890"/>
          </a:xfrm>
        </p:grpSpPr>
        <p:sp>
          <p:nvSpPr>
            <p:cNvPr id="41" name="TextBox 40">
              <a:extLst>
                <a:ext uri="{FF2B5EF4-FFF2-40B4-BE49-F238E27FC236}">
                  <a16:creationId xmlns:a16="http://schemas.microsoft.com/office/drawing/2014/main" id="{649C5A69-F5B2-2623-D3F8-5B0618A58739}"/>
                </a:ext>
              </a:extLst>
            </p:cNvPr>
            <p:cNvSpPr txBox="1"/>
            <p:nvPr/>
          </p:nvSpPr>
          <p:spPr>
            <a:xfrm>
              <a:off x="6021346" y="2390746"/>
              <a:ext cx="1117457" cy="341520"/>
            </a:xfrm>
            <a:prstGeom prst="rect">
              <a:avLst/>
            </a:prstGeom>
            <a:noFill/>
          </p:spPr>
          <p:txBody>
            <a:bodyPr wrap="square" rtlCol="0">
              <a:spAutoFit/>
            </a:bodyPr>
            <a:lstStyle/>
            <a:p>
              <a:r>
                <a:rPr lang="en-US" sz="1400" b="1" dirty="0">
                  <a:solidFill>
                    <a:srgbClr val="70AD47">
                      <a:lumMod val="75000"/>
                    </a:srgbClr>
                  </a:solidFill>
                  <a:latin typeface="Calibri" panose="020F0502020204030204"/>
                </a:rPr>
                <a:t>Slovenia</a:t>
              </a:r>
              <a:endParaRPr lang="nl-BE" sz="1400" b="1" dirty="0">
                <a:solidFill>
                  <a:srgbClr val="70AD47">
                    <a:lumMod val="75000"/>
                  </a:srgbClr>
                </a:solidFill>
                <a:latin typeface="Calibri" panose="020F0502020204030204"/>
              </a:endParaRPr>
            </a:p>
          </p:txBody>
        </p:sp>
        <p:pic>
          <p:nvPicPr>
            <p:cNvPr id="42" name="Picture 41" descr="Graphical user interface, application&#10;&#10;Description automatically generated">
              <a:extLst>
                <a:ext uri="{FF2B5EF4-FFF2-40B4-BE49-F238E27FC236}">
                  <a16:creationId xmlns:a16="http://schemas.microsoft.com/office/drawing/2014/main" id="{C9448445-E9B7-6948-5086-02C171FF6070}"/>
                </a:ext>
              </a:extLst>
            </p:cNvPr>
            <p:cNvPicPr>
              <a:picLocks noChangeAspect="1"/>
            </p:cNvPicPr>
            <p:nvPr/>
          </p:nvPicPr>
          <p:blipFill>
            <a:blip r:embed="rId3"/>
            <a:stretch>
              <a:fillRect/>
            </a:stretch>
          </p:blipFill>
          <p:spPr>
            <a:xfrm>
              <a:off x="5770074" y="1238376"/>
              <a:ext cx="1620000" cy="1080000"/>
            </a:xfrm>
            <a:prstGeom prst="rect">
              <a:avLst/>
            </a:prstGeom>
          </p:spPr>
        </p:pic>
      </p:grpSp>
      <p:grpSp>
        <p:nvGrpSpPr>
          <p:cNvPr id="11" name="Group 10">
            <a:extLst>
              <a:ext uri="{FF2B5EF4-FFF2-40B4-BE49-F238E27FC236}">
                <a16:creationId xmlns:a16="http://schemas.microsoft.com/office/drawing/2014/main" id="{59287FF6-3E53-8562-FEDA-C2BEE61AF31B}"/>
              </a:ext>
            </a:extLst>
          </p:cNvPr>
          <p:cNvGrpSpPr/>
          <p:nvPr/>
        </p:nvGrpSpPr>
        <p:grpSpPr>
          <a:xfrm>
            <a:off x="6143222" y="1366196"/>
            <a:ext cx="1265989" cy="1346291"/>
            <a:chOff x="7696690" y="1238376"/>
            <a:chExt cx="1620000" cy="1493890"/>
          </a:xfrm>
        </p:grpSpPr>
        <p:sp>
          <p:nvSpPr>
            <p:cNvPr id="39" name="TextBox 38">
              <a:extLst>
                <a:ext uri="{FF2B5EF4-FFF2-40B4-BE49-F238E27FC236}">
                  <a16:creationId xmlns:a16="http://schemas.microsoft.com/office/drawing/2014/main" id="{5A700320-27A4-9E48-25CE-B7816777C936}"/>
                </a:ext>
              </a:extLst>
            </p:cNvPr>
            <p:cNvSpPr txBox="1"/>
            <p:nvPr/>
          </p:nvSpPr>
          <p:spPr>
            <a:xfrm>
              <a:off x="7912334" y="2390746"/>
              <a:ext cx="1188711" cy="341520"/>
            </a:xfrm>
            <a:prstGeom prst="rect">
              <a:avLst/>
            </a:prstGeom>
            <a:noFill/>
          </p:spPr>
          <p:txBody>
            <a:bodyPr wrap="square" rtlCol="0">
              <a:spAutoFit/>
            </a:bodyPr>
            <a:lstStyle/>
            <a:p>
              <a:r>
                <a:rPr lang="en-US" sz="1400" b="1" dirty="0">
                  <a:solidFill>
                    <a:srgbClr val="70AD47">
                      <a:lumMod val="75000"/>
                    </a:srgbClr>
                  </a:solidFill>
                  <a:latin typeface="Calibri" panose="020F0502020204030204"/>
                </a:rPr>
                <a:t>Lithuania</a:t>
              </a:r>
              <a:endParaRPr lang="nl-BE" sz="1400" b="1" dirty="0">
                <a:solidFill>
                  <a:srgbClr val="70AD47">
                    <a:lumMod val="75000"/>
                  </a:srgbClr>
                </a:solidFill>
                <a:latin typeface="Calibri" panose="020F0502020204030204"/>
              </a:endParaRPr>
            </a:p>
          </p:txBody>
        </p:sp>
        <p:pic>
          <p:nvPicPr>
            <p:cNvPr id="40" name="Picture 39" descr="A picture containing rectangle&#10;&#10;Description automatically generated">
              <a:extLst>
                <a:ext uri="{FF2B5EF4-FFF2-40B4-BE49-F238E27FC236}">
                  <a16:creationId xmlns:a16="http://schemas.microsoft.com/office/drawing/2014/main" id="{592C0FB2-80F1-5D2A-DA15-87A612DDC863}"/>
                </a:ext>
              </a:extLst>
            </p:cNvPr>
            <p:cNvPicPr>
              <a:picLocks noChangeAspect="1"/>
            </p:cNvPicPr>
            <p:nvPr/>
          </p:nvPicPr>
          <p:blipFill>
            <a:blip r:embed="rId4"/>
            <a:stretch>
              <a:fillRect/>
            </a:stretch>
          </p:blipFill>
          <p:spPr>
            <a:xfrm>
              <a:off x="7696690" y="1238376"/>
              <a:ext cx="1620000" cy="1080000"/>
            </a:xfrm>
            <a:prstGeom prst="rect">
              <a:avLst/>
            </a:prstGeom>
          </p:spPr>
        </p:pic>
      </p:grpSp>
      <p:grpSp>
        <p:nvGrpSpPr>
          <p:cNvPr id="12" name="Group 11">
            <a:extLst>
              <a:ext uri="{FF2B5EF4-FFF2-40B4-BE49-F238E27FC236}">
                <a16:creationId xmlns:a16="http://schemas.microsoft.com/office/drawing/2014/main" id="{52D0BCD9-1794-83C7-F01E-0883F9296092}"/>
              </a:ext>
            </a:extLst>
          </p:cNvPr>
          <p:cNvGrpSpPr/>
          <p:nvPr/>
        </p:nvGrpSpPr>
        <p:grpSpPr>
          <a:xfrm>
            <a:off x="7774142" y="1366196"/>
            <a:ext cx="1265989" cy="1346291"/>
            <a:chOff x="9892512" y="1238376"/>
            <a:chExt cx="1620000" cy="1493890"/>
          </a:xfrm>
        </p:grpSpPr>
        <p:sp>
          <p:nvSpPr>
            <p:cNvPr id="37" name="TextBox 36">
              <a:extLst>
                <a:ext uri="{FF2B5EF4-FFF2-40B4-BE49-F238E27FC236}">
                  <a16:creationId xmlns:a16="http://schemas.microsoft.com/office/drawing/2014/main" id="{E153872D-7324-2495-295A-D942E6349496}"/>
                </a:ext>
              </a:extLst>
            </p:cNvPr>
            <p:cNvSpPr txBox="1"/>
            <p:nvPr/>
          </p:nvSpPr>
          <p:spPr>
            <a:xfrm>
              <a:off x="10317835" y="2390746"/>
              <a:ext cx="1095876" cy="341520"/>
            </a:xfrm>
            <a:prstGeom prst="rect">
              <a:avLst/>
            </a:prstGeom>
            <a:noFill/>
          </p:spPr>
          <p:txBody>
            <a:bodyPr wrap="square" rtlCol="0">
              <a:spAutoFit/>
            </a:bodyPr>
            <a:lstStyle/>
            <a:p>
              <a:r>
                <a:rPr lang="en-US" sz="1400" b="1" dirty="0">
                  <a:solidFill>
                    <a:srgbClr val="70AD47">
                      <a:lumMod val="75000"/>
                    </a:srgbClr>
                  </a:solidFill>
                  <a:latin typeface="Calibri" panose="020F0502020204030204"/>
                </a:rPr>
                <a:t>Portugal</a:t>
              </a:r>
              <a:endParaRPr lang="nl-BE" sz="1400" b="1" dirty="0">
                <a:solidFill>
                  <a:srgbClr val="70AD47">
                    <a:lumMod val="75000"/>
                  </a:srgbClr>
                </a:solidFill>
                <a:latin typeface="Calibri" panose="020F0502020204030204"/>
              </a:endParaRPr>
            </a:p>
          </p:txBody>
        </p:sp>
        <p:pic>
          <p:nvPicPr>
            <p:cNvPr id="38" name="Picture 37" descr="A red and yellow flag&#10;&#10;Description automatically generated with medium confidence">
              <a:extLst>
                <a:ext uri="{FF2B5EF4-FFF2-40B4-BE49-F238E27FC236}">
                  <a16:creationId xmlns:a16="http://schemas.microsoft.com/office/drawing/2014/main" id="{D6452779-EC08-1784-8824-BBF45AF54946}"/>
                </a:ext>
              </a:extLst>
            </p:cNvPr>
            <p:cNvPicPr>
              <a:picLocks noChangeAspect="1"/>
            </p:cNvPicPr>
            <p:nvPr/>
          </p:nvPicPr>
          <p:blipFill>
            <a:blip r:embed="rId5"/>
            <a:stretch>
              <a:fillRect/>
            </a:stretch>
          </p:blipFill>
          <p:spPr>
            <a:xfrm>
              <a:off x="9892512" y="1238376"/>
              <a:ext cx="1620000" cy="1080000"/>
            </a:xfrm>
            <a:prstGeom prst="rect">
              <a:avLst/>
            </a:prstGeom>
          </p:spPr>
        </p:pic>
      </p:grpSp>
      <p:grpSp>
        <p:nvGrpSpPr>
          <p:cNvPr id="13" name="Group 12">
            <a:extLst>
              <a:ext uri="{FF2B5EF4-FFF2-40B4-BE49-F238E27FC236}">
                <a16:creationId xmlns:a16="http://schemas.microsoft.com/office/drawing/2014/main" id="{C448A8C5-1A95-912B-7FE7-E32F8E3DB57F}"/>
              </a:ext>
            </a:extLst>
          </p:cNvPr>
          <p:cNvGrpSpPr/>
          <p:nvPr/>
        </p:nvGrpSpPr>
        <p:grpSpPr>
          <a:xfrm>
            <a:off x="2819307" y="2865034"/>
            <a:ext cx="1265989" cy="1344710"/>
            <a:chOff x="3815600" y="2901538"/>
            <a:chExt cx="1620000" cy="1492136"/>
          </a:xfrm>
        </p:grpSpPr>
        <p:sp>
          <p:nvSpPr>
            <p:cNvPr id="35" name="TextBox 34">
              <a:extLst>
                <a:ext uri="{FF2B5EF4-FFF2-40B4-BE49-F238E27FC236}">
                  <a16:creationId xmlns:a16="http://schemas.microsoft.com/office/drawing/2014/main" id="{8B33EAA7-63E2-281A-1630-21B7453CDAAD}"/>
                </a:ext>
              </a:extLst>
            </p:cNvPr>
            <p:cNvSpPr txBox="1"/>
            <p:nvPr/>
          </p:nvSpPr>
          <p:spPr>
            <a:xfrm>
              <a:off x="4145310" y="4052154"/>
              <a:ext cx="960579" cy="341520"/>
            </a:xfrm>
            <a:prstGeom prst="rect">
              <a:avLst/>
            </a:prstGeom>
            <a:noFill/>
          </p:spPr>
          <p:txBody>
            <a:bodyPr wrap="square" rtlCol="0">
              <a:spAutoFit/>
            </a:bodyPr>
            <a:lstStyle/>
            <a:p>
              <a:r>
                <a:rPr lang="en-US" sz="1400" b="1" dirty="0">
                  <a:solidFill>
                    <a:srgbClr val="5B9BD5">
                      <a:lumMod val="75000"/>
                    </a:srgbClr>
                  </a:solidFill>
                  <a:latin typeface="Calibri" panose="020F0502020204030204"/>
                </a:rPr>
                <a:t>Austria</a:t>
              </a:r>
              <a:endParaRPr lang="nl-BE" sz="1400" b="1" dirty="0">
                <a:solidFill>
                  <a:srgbClr val="5B9BD5">
                    <a:lumMod val="75000"/>
                  </a:srgbClr>
                </a:solidFill>
                <a:latin typeface="Calibri" panose="020F0502020204030204"/>
              </a:endParaRPr>
            </a:p>
          </p:txBody>
        </p:sp>
        <p:pic>
          <p:nvPicPr>
            <p:cNvPr id="36" name="Picture 35" descr="Icon&#10;&#10;Description automatically generated with medium confidence">
              <a:extLst>
                <a:ext uri="{FF2B5EF4-FFF2-40B4-BE49-F238E27FC236}">
                  <a16:creationId xmlns:a16="http://schemas.microsoft.com/office/drawing/2014/main" id="{5318E512-0DAB-84CF-6A4A-0C40DC57829F}"/>
                </a:ext>
              </a:extLst>
            </p:cNvPr>
            <p:cNvPicPr>
              <a:picLocks noChangeAspect="1"/>
            </p:cNvPicPr>
            <p:nvPr/>
          </p:nvPicPr>
          <p:blipFill>
            <a:blip r:embed="rId6"/>
            <a:stretch>
              <a:fillRect/>
            </a:stretch>
          </p:blipFill>
          <p:spPr>
            <a:xfrm>
              <a:off x="3815600" y="2901538"/>
              <a:ext cx="1620000" cy="1080000"/>
            </a:xfrm>
            <a:prstGeom prst="rect">
              <a:avLst/>
            </a:prstGeom>
          </p:spPr>
        </p:pic>
      </p:grpSp>
      <p:grpSp>
        <p:nvGrpSpPr>
          <p:cNvPr id="14" name="Group 13">
            <a:extLst>
              <a:ext uri="{FF2B5EF4-FFF2-40B4-BE49-F238E27FC236}">
                <a16:creationId xmlns:a16="http://schemas.microsoft.com/office/drawing/2014/main" id="{0FB60765-44BA-5222-D065-C1B2A33E466C}"/>
              </a:ext>
            </a:extLst>
          </p:cNvPr>
          <p:cNvGrpSpPr/>
          <p:nvPr/>
        </p:nvGrpSpPr>
        <p:grpSpPr>
          <a:xfrm>
            <a:off x="4505775" y="2865034"/>
            <a:ext cx="1265989" cy="1344710"/>
            <a:chOff x="5722769" y="2901538"/>
            <a:chExt cx="1620000" cy="1492136"/>
          </a:xfrm>
        </p:grpSpPr>
        <p:sp>
          <p:nvSpPr>
            <p:cNvPr id="33" name="TextBox 32">
              <a:extLst>
                <a:ext uri="{FF2B5EF4-FFF2-40B4-BE49-F238E27FC236}">
                  <a16:creationId xmlns:a16="http://schemas.microsoft.com/office/drawing/2014/main" id="{7DC34FC7-2217-64B1-6F0F-D9E9CA11C6F0}"/>
                </a:ext>
              </a:extLst>
            </p:cNvPr>
            <p:cNvSpPr txBox="1"/>
            <p:nvPr/>
          </p:nvSpPr>
          <p:spPr>
            <a:xfrm>
              <a:off x="6002905" y="4052154"/>
              <a:ext cx="1059729" cy="341520"/>
            </a:xfrm>
            <a:prstGeom prst="rect">
              <a:avLst/>
            </a:prstGeom>
            <a:noFill/>
          </p:spPr>
          <p:txBody>
            <a:bodyPr wrap="square" rtlCol="0">
              <a:spAutoFit/>
            </a:bodyPr>
            <a:lstStyle/>
            <a:p>
              <a:r>
                <a:rPr lang="en-US" sz="1400" b="1" dirty="0">
                  <a:solidFill>
                    <a:srgbClr val="5B9BD5">
                      <a:lumMod val="75000"/>
                    </a:srgbClr>
                  </a:solidFill>
                  <a:latin typeface="Calibri" panose="020F0502020204030204"/>
                </a:rPr>
                <a:t>Belgium</a:t>
              </a:r>
              <a:endParaRPr lang="nl-BE" sz="1400" b="1" dirty="0">
                <a:solidFill>
                  <a:srgbClr val="5B9BD5">
                    <a:lumMod val="75000"/>
                  </a:srgbClr>
                </a:solidFill>
                <a:latin typeface="Calibri" panose="020F0502020204030204"/>
              </a:endParaRPr>
            </a:p>
          </p:txBody>
        </p:sp>
        <p:pic>
          <p:nvPicPr>
            <p:cNvPr id="34" name="Picture 33" descr="Shape&#10;&#10;Description automatically generated">
              <a:extLst>
                <a:ext uri="{FF2B5EF4-FFF2-40B4-BE49-F238E27FC236}">
                  <a16:creationId xmlns:a16="http://schemas.microsoft.com/office/drawing/2014/main" id="{6939966C-48E3-D8C2-843F-B119BA4083C7}"/>
                </a:ext>
              </a:extLst>
            </p:cNvPr>
            <p:cNvPicPr>
              <a:picLocks noChangeAspect="1"/>
            </p:cNvPicPr>
            <p:nvPr/>
          </p:nvPicPr>
          <p:blipFill>
            <a:blip r:embed="rId7"/>
            <a:stretch>
              <a:fillRect/>
            </a:stretch>
          </p:blipFill>
          <p:spPr>
            <a:xfrm>
              <a:off x="5722769" y="2901538"/>
              <a:ext cx="1620000" cy="1080000"/>
            </a:xfrm>
            <a:prstGeom prst="rect">
              <a:avLst/>
            </a:prstGeom>
          </p:spPr>
        </p:pic>
      </p:grpSp>
      <p:grpSp>
        <p:nvGrpSpPr>
          <p:cNvPr id="15" name="Group 14">
            <a:extLst>
              <a:ext uri="{FF2B5EF4-FFF2-40B4-BE49-F238E27FC236}">
                <a16:creationId xmlns:a16="http://schemas.microsoft.com/office/drawing/2014/main" id="{95108F81-A516-A4A9-CB12-77562781058E}"/>
              </a:ext>
            </a:extLst>
          </p:cNvPr>
          <p:cNvGrpSpPr/>
          <p:nvPr/>
        </p:nvGrpSpPr>
        <p:grpSpPr>
          <a:xfrm>
            <a:off x="7774142" y="2865034"/>
            <a:ext cx="1265989" cy="1344710"/>
            <a:chOff x="10463935" y="2901538"/>
            <a:chExt cx="1620000" cy="1492136"/>
          </a:xfrm>
        </p:grpSpPr>
        <p:sp>
          <p:nvSpPr>
            <p:cNvPr id="31" name="TextBox 30">
              <a:extLst>
                <a:ext uri="{FF2B5EF4-FFF2-40B4-BE49-F238E27FC236}">
                  <a16:creationId xmlns:a16="http://schemas.microsoft.com/office/drawing/2014/main" id="{9B789F56-B75C-AF71-544F-284B8E80C0D4}"/>
                </a:ext>
              </a:extLst>
            </p:cNvPr>
            <p:cNvSpPr txBox="1"/>
            <p:nvPr/>
          </p:nvSpPr>
          <p:spPr>
            <a:xfrm>
              <a:off x="10637156" y="4052154"/>
              <a:ext cx="1273558" cy="341520"/>
            </a:xfrm>
            <a:prstGeom prst="rect">
              <a:avLst/>
            </a:prstGeom>
            <a:noFill/>
          </p:spPr>
          <p:txBody>
            <a:bodyPr wrap="square" rtlCol="0">
              <a:spAutoFit/>
            </a:bodyPr>
            <a:lstStyle/>
            <a:p>
              <a:r>
                <a:rPr lang="en-US" sz="1400" b="1" dirty="0">
                  <a:solidFill>
                    <a:srgbClr val="5B9BD5">
                      <a:lumMod val="75000"/>
                    </a:srgbClr>
                  </a:solidFill>
                  <a:latin typeface="Calibri" panose="020F0502020204030204"/>
                </a:rPr>
                <a:t>Germany ?</a:t>
              </a:r>
              <a:endParaRPr lang="nl-BE" sz="1400" b="1" dirty="0">
                <a:solidFill>
                  <a:srgbClr val="5B9BD5">
                    <a:lumMod val="75000"/>
                  </a:srgbClr>
                </a:solidFill>
                <a:latin typeface="Calibri" panose="020F0502020204030204"/>
              </a:endParaRPr>
            </a:p>
          </p:txBody>
        </p:sp>
        <p:pic>
          <p:nvPicPr>
            <p:cNvPr id="32" name="Picture 31" descr="Background pattern&#10;&#10;Description automatically generated">
              <a:extLst>
                <a:ext uri="{FF2B5EF4-FFF2-40B4-BE49-F238E27FC236}">
                  <a16:creationId xmlns:a16="http://schemas.microsoft.com/office/drawing/2014/main" id="{33C73961-FCBB-E884-D09D-1B1147570603}"/>
                </a:ext>
              </a:extLst>
            </p:cNvPr>
            <p:cNvPicPr>
              <a:picLocks noChangeAspect="1"/>
            </p:cNvPicPr>
            <p:nvPr/>
          </p:nvPicPr>
          <p:blipFill>
            <a:blip r:embed="rId8"/>
            <a:stretch>
              <a:fillRect/>
            </a:stretch>
          </p:blipFill>
          <p:spPr>
            <a:xfrm>
              <a:off x="10463935" y="2901538"/>
              <a:ext cx="1620000" cy="1080000"/>
            </a:xfrm>
            <a:prstGeom prst="rect">
              <a:avLst/>
            </a:prstGeom>
          </p:spPr>
        </p:pic>
      </p:grpSp>
      <p:grpSp>
        <p:nvGrpSpPr>
          <p:cNvPr id="16" name="Group 15">
            <a:extLst>
              <a:ext uri="{FF2B5EF4-FFF2-40B4-BE49-F238E27FC236}">
                <a16:creationId xmlns:a16="http://schemas.microsoft.com/office/drawing/2014/main" id="{3FFE923D-B6E7-FB6F-510A-5CF8AEA0A51A}"/>
              </a:ext>
            </a:extLst>
          </p:cNvPr>
          <p:cNvGrpSpPr/>
          <p:nvPr/>
        </p:nvGrpSpPr>
        <p:grpSpPr>
          <a:xfrm>
            <a:off x="6143222" y="2865034"/>
            <a:ext cx="1265989" cy="1344710"/>
            <a:chOff x="7927600" y="2901538"/>
            <a:chExt cx="1620000" cy="1492136"/>
          </a:xfrm>
        </p:grpSpPr>
        <p:sp>
          <p:nvSpPr>
            <p:cNvPr id="29" name="TextBox 28">
              <a:extLst>
                <a:ext uri="{FF2B5EF4-FFF2-40B4-BE49-F238E27FC236}">
                  <a16:creationId xmlns:a16="http://schemas.microsoft.com/office/drawing/2014/main" id="{815B0767-80A3-2BA4-DE81-F0003F3E6CCB}"/>
                </a:ext>
              </a:extLst>
            </p:cNvPr>
            <p:cNvSpPr txBox="1"/>
            <p:nvPr/>
          </p:nvSpPr>
          <p:spPr>
            <a:xfrm>
              <a:off x="8257310" y="4052154"/>
              <a:ext cx="960579" cy="341520"/>
            </a:xfrm>
            <a:prstGeom prst="rect">
              <a:avLst/>
            </a:prstGeom>
            <a:noFill/>
          </p:spPr>
          <p:txBody>
            <a:bodyPr wrap="square" rtlCol="0">
              <a:spAutoFit/>
            </a:bodyPr>
            <a:lstStyle/>
            <a:p>
              <a:r>
                <a:rPr lang="en-US" sz="1400" b="1" dirty="0">
                  <a:solidFill>
                    <a:srgbClr val="5B9BD5">
                      <a:lumMod val="75000"/>
                    </a:srgbClr>
                  </a:solidFill>
                  <a:latin typeface="Calibri" panose="020F0502020204030204"/>
                </a:rPr>
                <a:t>France</a:t>
              </a:r>
              <a:endParaRPr lang="nl-BE" sz="1400" b="1" dirty="0">
                <a:solidFill>
                  <a:srgbClr val="5B9BD5">
                    <a:lumMod val="75000"/>
                  </a:srgbClr>
                </a:solidFill>
                <a:latin typeface="Calibri" panose="020F0502020204030204"/>
              </a:endParaRPr>
            </a:p>
          </p:txBody>
        </p:sp>
        <p:pic>
          <p:nvPicPr>
            <p:cNvPr id="30" name="Picture 29" descr="A picture containing logo&#10;&#10;Description automatically generated">
              <a:extLst>
                <a:ext uri="{FF2B5EF4-FFF2-40B4-BE49-F238E27FC236}">
                  <a16:creationId xmlns:a16="http://schemas.microsoft.com/office/drawing/2014/main" id="{634DF466-1837-88DC-8AAA-4E476E60799F}"/>
                </a:ext>
              </a:extLst>
            </p:cNvPr>
            <p:cNvPicPr>
              <a:picLocks noChangeAspect="1"/>
            </p:cNvPicPr>
            <p:nvPr/>
          </p:nvPicPr>
          <p:blipFill>
            <a:blip r:embed="rId9"/>
            <a:stretch>
              <a:fillRect/>
            </a:stretch>
          </p:blipFill>
          <p:spPr>
            <a:xfrm>
              <a:off x="7927600" y="2901538"/>
              <a:ext cx="1620000" cy="1080000"/>
            </a:xfrm>
            <a:prstGeom prst="rect">
              <a:avLst/>
            </a:prstGeom>
          </p:spPr>
        </p:pic>
      </p:grpSp>
      <p:grpSp>
        <p:nvGrpSpPr>
          <p:cNvPr id="17" name="Group 16">
            <a:extLst>
              <a:ext uri="{FF2B5EF4-FFF2-40B4-BE49-F238E27FC236}">
                <a16:creationId xmlns:a16="http://schemas.microsoft.com/office/drawing/2014/main" id="{91D43BB3-66B3-7D9D-7AF5-33E5CAB8C811}"/>
              </a:ext>
            </a:extLst>
          </p:cNvPr>
          <p:cNvGrpSpPr/>
          <p:nvPr/>
        </p:nvGrpSpPr>
        <p:grpSpPr>
          <a:xfrm>
            <a:off x="6220431" y="4487812"/>
            <a:ext cx="1111569" cy="1251753"/>
            <a:chOff x="8197271" y="4702227"/>
            <a:chExt cx="1422400" cy="1388988"/>
          </a:xfrm>
        </p:grpSpPr>
        <p:sp>
          <p:nvSpPr>
            <p:cNvPr id="27" name="TextBox 26">
              <a:extLst>
                <a:ext uri="{FF2B5EF4-FFF2-40B4-BE49-F238E27FC236}">
                  <a16:creationId xmlns:a16="http://schemas.microsoft.com/office/drawing/2014/main" id="{CAC7EE12-387A-FE84-7E65-6777D7B2ABE2}"/>
                </a:ext>
              </a:extLst>
            </p:cNvPr>
            <p:cNvSpPr txBox="1"/>
            <p:nvPr/>
          </p:nvSpPr>
          <p:spPr>
            <a:xfrm>
              <a:off x="8197271" y="5749695"/>
              <a:ext cx="1422400" cy="341520"/>
            </a:xfrm>
            <a:prstGeom prst="rect">
              <a:avLst/>
            </a:prstGeom>
            <a:noFill/>
          </p:spPr>
          <p:txBody>
            <a:bodyPr wrap="square" rtlCol="0">
              <a:spAutoFit/>
            </a:bodyPr>
            <a:lstStyle/>
            <a:p>
              <a:r>
                <a:rPr lang="en-US" sz="1400" b="1" dirty="0">
                  <a:solidFill>
                    <a:srgbClr val="FFC000">
                      <a:lumMod val="75000"/>
                    </a:srgbClr>
                  </a:solidFill>
                  <a:latin typeface="Calibri" panose="020F0502020204030204"/>
                </a:rPr>
                <a:t>Live-in care</a:t>
              </a:r>
              <a:endParaRPr lang="nl-BE" sz="1400" b="1" dirty="0">
                <a:solidFill>
                  <a:srgbClr val="FFC000">
                    <a:lumMod val="75000"/>
                  </a:srgbClr>
                </a:solidFill>
                <a:latin typeface="Calibri" panose="020F0502020204030204"/>
              </a:endParaRPr>
            </a:p>
          </p:txBody>
        </p:sp>
        <p:pic>
          <p:nvPicPr>
            <p:cNvPr id="28" name="Picture 27" descr="Shape&#10;&#10;Description automatically generated with low confidence">
              <a:extLst>
                <a:ext uri="{FF2B5EF4-FFF2-40B4-BE49-F238E27FC236}">
                  <a16:creationId xmlns:a16="http://schemas.microsoft.com/office/drawing/2014/main" id="{8C75E916-D607-2891-8989-A0EF2E757CB8}"/>
                </a:ext>
              </a:extLst>
            </p:cNvPr>
            <p:cNvPicPr>
              <a:picLocks noChangeAspect="1"/>
            </p:cNvPicPr>
            <p:nvPr/>
          </p:nvPicPr>
          <p:blipFill>
            <a:blip r:embed="rId10"/>
            <a:stretch>
              <a:fillRect/>
            </a:stretch>
          </p:blipFill>
          <p:spPr>
            <a:xfrm>
              <a:off x="8458471" y="4702227"/>
              <a:ext cx="900000" cy="900000"/>
            </a:xfrm>
            <a:prstGeom prst="rect">
              <a:avLst/>
            </a:prstGeom>
          </p:spPr>
        </p:pic>
      </p:grpSp>
      <p:grpSp>
        <p:nvGrpSpPr>
          <p:cNvPr id="18" name="Group 17">
            <a:extLst>
              <a:ext uri="{FF2B5EF4-FFF2-40B4-BE49-F238E27FC236}">
                <a16:creationId xmlns:a16="http://schemas.microsoft.com/office/drawing/2014/main" id="{C0CFB3CF-30DE-0A5F-2749-FB40844B3C6E}"/>
              </a:ext>
            </a:extLst>
          </p:cNvPr>
          <p:cNvGrpSpPr/>
          <p:nvPr/>
        </p:nvGrpSpPr>
        <p:grpSpPr>
          <a:xfrm>
            <a:off x="7851352" y="4487812"/>
            <a:ext cx="1111569" cy="1251753"/>
            <a:chOff x="10478653" y="4702227"/>
            <a:chExt cx="1422400" cy="1388988"/>
          </a:xfrm>
        </p:grpSpPr>
        <p:sp>
          <p:nvSpPr>
            <p:cNvPr id="25" name="TextBox 24">
              <a:extLst>
                <a:ext uri="{FF2B5EF4-FFF2-40B4-BE49-F238E27FC236}">
                  <a16:creationId xmlns:a16="http://schemas.microsoft.com/office/drawing/2014/main" id="{64293DAD-4BA2-6E8E-9E96-4DB07D436C6C}"/>
                </a:ext>
              </a:extLst>
            </p:cNvPr>
            <p:cNvSpPr txBox="1"/>
            <p:nvPr/>
          </p:nvSpPr>
          <p:spPr>
            <a:xfrm>
              <a:off x="10478653" y="5749695"/>
              <a:ext cx="1422400" cy="341520"/>
            </a:xfrm>
            <a:prstGeom prst="rect">
              <a:avLst/>
            </a:prstGeom>
            <a:noFill/>
          </p:spPr>
          <p:txBody>
            <a:bodyPr wrap="square" rtlCol="0">
              <a:spAutoFit/>
            </a:bodyPr>
            <a:lstStyle/>
            <a:p>
              <a:r>
                <a:rPr lang="en-US" sz="1400" b="1" dirty="0">
                  <a:solidFill>
                    <a:srgbClr val="FFC000">
                      <a:lumMod val="75000"/>
                    </a:srgbClr>
                  </a:solidFill>
                  <a:latin typeface="Calibri" panose="020F0502020204030204"/>
                </a:rPr>
                <a:t>Agriculture</a:t>
              </a:r>
              <a:endParaRPr lang="nl-BE" sz="1400" b="1" dirty="0">
                <a:solidFill>
                  <a:srgbClr val="FFC000">
                    <a:lumMod val="75000"/>
                  </a:srgbClr>
                </a:solidFill>
                <a:latin typeface="Calibri" panose="020F0502020204030204"/>
              </a:endParaRPr>
            </a:p>
          </p:txBody>
        </p:sp>
        <p:pic>
          <p:nvPicPr>
            <p:cNvPr id="26" name="Picture 25" descr="Shape&#10;&#10;Description automatically generated with low confidence">
              <a:extLst>
                <a:ext uri="{FF2B5EF4-FFF2-40B4-BE49-F238E27FC236}">
                  <a16:creationId xmlns:a16="http://schemas.microsoft.com/office/drawing/2014/main" id="{FDE4E973-215B-EF6E-C7E8-6EB2F1EFAFD3}"/>
                </a:ext>
              </a:extLst>
            </p:cNvPr>
            <p:cNvPicPr>
              <a:picLocks noChangeAspect="1"/>
            </p:cNvPicPr>
            <p:nvPr/>
          </p:nvPicPr>
          <p:blipFill>
            <a:blip r:embed="rId11"/>
            <a:stretch>
              <a:fillRect/>
            </a:stretch>
          </p:blipFill>
          <p:spPr>
            <a:xfrm>
              <a:off x="10739853" y="4702227"/>
              <a:ext cx="900000" cy="900000"/>
            </a:xfrm>
            <a:prstGeom prst="rect">
              <a:avLst/>
            </a:prstGeom>
          </p:spPr>
        </p:pic>
      </p:grpSp>
      <p:grpSp>
        <p:nvGrpSpPr>
          <p:cNvPr id="19" name="Group 18">
            <a:extLst>
              <a:ext uri="{FF2B5EF4-FFF2-40B4-BE49-F238E27FC236}">
                <a16:creationId xmlns:a16="http://schemas.microsoft.com/office/drawing/2014/main" id="{448FEA76-F184-A965-270D-0D526583C2DE}"/>
              </a:ext>
            </a:extLst>
          </p:cNvPr>
          <p:cNvGrpSpPr/>
          <p:nvPr/>
        </p:nvGrpSpPr>
        <p:grpSpPr>
          <a:xfrm>
            <a:off x="4548908" y="4487812"/>
            <a:ext cx="1179721" cy="1355811"/>
            <a:chOff x="6276107" y="4702227"/>
            <a:chExt cx="1509609" cy="1504454"/>
          </a:xfrm>
        </p:grpSpPr>
        <p:sp>
          <p:nvSpPr>
            <p:cNvPr id="23" name="TextBox 22">
              <a:extLst>
                <a:ext uri="{FF2B5EF4-FFF2-40B4-BE49-F238E27FC236}">
                  <a16:creationId xmlns:a16="http://schemas.microsoft.com/office/drawing/2014/main" id="{85F88D95-40DE-1C64-D7E1-F3D1532C84C9}"/>
                </a:ext>
              </a:extLst>
            </p:cNvPr>
            <p:cNvSpPr txBox="1"/>
            <p:nvPr/>
          </p:nvSpPr>
          <p:spPr>
            <a:xfrm>
              <a:off x="6276107" y="5626098"/>
              <a:ext cx="1509609" cy="580583"/>
            </a:xfrm>
            <a:prstGeom prst="rect">
              <a:avLst/>
            </a:prstGeom>
            <a:noFill/>
          </p:spPr>
          <p:txBody>
            <a:bodyPr wrap="square" rtlCol="0">
              <a:spAutoFit/>
            </a:bodyPr>
            <a:lstStyle/>
            <a:p>
              <a:pPr algn="ctr"/>
              <a:r>
                <a:rPr lang="en-US" sz="1400" b="1" dirty="0">
                  <a:solidFill>
                    <a:srgbClr val="FFC000">
                      <a:lumMod val="75000"/>
                    </a:srgbClr>
                  </a:solidFill>
                  <a:latin typeface="Calibri" panose="020F0502020204030204"/>
                </a:rPr>
                <a:t>Road freight transport</a:t>
              </a:r>
              <a:endParaRPr lang="nl-BE" sz="1400" b="1" dirty="0">
                <a:solidFill>
                  <a:srgbClr val="FFC000">
                    <a:lumMod val="75000"/>
                  </a:srgbClr>
                </a:solidFill>
                <a:latin typeface="Calibri" panose="020F0502020204030204"/>
              </a:endParaRPr>
            </a:p>
          </p:txBody>
        </p:sp>
        <p:pic>
          <p:nvPicPr>
            <p:cNvPr id="24" name="Picture 23" descr="Shape&#10;&#10;Description automatically generated with low confidence">
              <a:extLst>
                <a:ext uri="{FF2B5EF4-FFF2-40B4-BE49-F238E27FC236}">
                  <a16:creationId xmlns:a16="http://schemas.microsoft.com/office/drawing/2014/main" id="{33DA88D3-C611-A29F-67F7-FDA0173351B7}"/>
                </a:ext>
              </a:extLst>
            </p:cNvPr>
            <p:cNvPicPr>
              <a:picLocks noChangeAspect="1"/>
            </p:cNvPicPr>
            <p:nvPr/>
          </p:nvPicPr>
          <p:blipFill>
            <a:blip r:embed="rId12"/>
            <a:stretch>
              <a:fillRect/>
            </a:stretch>
          </p:blipFill>
          <p:spPr>
            <a:xfrm>
              <a:off x="6580912" y="4702227"/>
              <a:ext cx="900000" cy="900000"/>
            </a:xfrm>
            <a:prstGeom prst="rect">
              <a:avLst/>
            </a:prstGeom>
          </p:spPr>
        </p:pic>
      </p:grpSp>
      <p:grpSp>
        <p:nvGrpSpPr>
          <p:cNvPr id="20" name="Group 19">
            <a:extLst>
              <a:ext uri="{FF2B5EF4-FFF2-40B4-BE49-F238E27FC236}">
                <a16:creationId xmlns:a16="http://schemas.microsoft.com/office/drawing/2014/main" id="{05D7FAB4-EAEB-EB89-6141-9C51E98F5E67}"/>
              </a:ext>
            </a:extLst>
          </p:cNvPr>
          <p:cNvGrpSpPr/>
          <p:nvPr/>
        </p:nvGrpSpPr>
        <p:grpSpPr>
          <a:xfrm>
            <a:off x="2829750" y="4453998"/>
            <a:ext cx="1245102" cy="1251753"/>
            <a:chOff x="4013199" y="4702227"/>
            <a:chExt cx="1593273" cy="1388988"/>
          </a:xfrm>
        </p:grpSpPr>
        <p:sp>
          <p:nvSpPr>
            <p:cNvPr id="21" name="TextBox 20">
              <a:extLst>
                <a:ext uri="{FF2B5EF4-FFF2-40B4-BE49-F238E27FC236}">
                  <a16:creationId xmlns:a16="http://schemas.microsoft.com/office/drawing/2014/main" id="{F4890A72-CD21-4FB8-6939-600B15E34129}"/>
                </a:ext>
              </a:extLst>
            </p:cNvPr>
            <p:cNvSpPr txBox="1"/>
            <p:nvPr/>
          </p:nvSpPr>
          <p:spPr>
            <a:xfrm>
              <a:off x="4013199" y="5749695"/>
              <a:ext cx="1593273" cy="341520"/>
            </a:xfrm>
            <a:prstGeom prst="rect">
              <a:avLst/>
            </a:prstGeom>
            <a:noFill/>
          </p:spPr>
          <p:txBody>
            <a:bodyPr wrap="square" rtlCol="0">
              <a:spAutoFit/>
            </a:bodyPr>
            <a:lstStyle/>
            <a:p>
              <a:r>
                <a:rPr lang="en-US" sz="1400" b="1" dirty="0">
                  <a:solidFill>
                    <a:srgbClr val="FFC000">
                      <a:lumMod val="75000"/>
                    </a:srgbClr>
                  </a:solidFill>
                  <a:latin typeface="Calibri" panose="020F0502020204030204"/>
                </a:rPr>
                <a:t>Construction</a:t>
              </a:r>
              <a:endParaRPr lang="nl-BE" sz="1400" b="1" dirty="0">
                <a:solidFill>
                  <a:srgbClr val="FFC000">
                    <a:lumMod val="75000"/>
                  </a:srgbClr>
                </a:solidFill>
                <a:latin typeface="Calibri" panose="020F0502020204030204"/>
              </a:endParaRPr>
            </a:p>
          </p:txBody>
        </p:sp>
        <p:pic>
          <p:nvPicPr>
            <p:cNvPr id="22" name="Picture 21" descr="Shape&#10;&#10;Description automatically generated with low confidence">
              <a:extLst>
                <a:ext uri="{FF2B5EF4-FFF2-40B4-BE49-F238E27FC236}">
                  <a16:creationId xmlns:a16="http://schemas.microsoft.com/office/drawing/2014/main" id="{D5F0D523-405B-6E0A-461A-E5BD0822D010}"/>
                </a:ext>
              </a:extLst>
            </p:cNvPr>
            <p:cNvPicPr>
              <a:picLocks noChangeAspect="1"/>
            </p:cNvPicPr>
            <p:nvPr/>
          </p:nvPicPr>
          <p:blipFill>
            <a:blip r:embed="rId13"/>
            <a:stretch>
              <a:fillRect/>
            </a:stretch>
          </p:blipFill>
          <p:spPr>
            <a:xfrm>
              <a:off x="4359835" y="4702227"/>
              <a:ext cx="900000" cy="900000"/>
            </a:xfrm>
            <a:prstGeom prst="rect">
              <a:avLst/>
            </a:prstGeom>
          </p:spPr>
        </p:pic>
      </p:grpSp>
      <p:pic>
        <p:nvPicPr>
          <p:cNvPr id="3" name="Picture 2">
            <a:extLst>
              <a:ext uri="{FF2B5EF4-FFF2-40B4-BE49-F238E27FC236}">
                <a16:creationId xmlns:a16="http://schemas.microsoft.com/office/drawing/2014/main" id="{00156C24-EA25-B427-065C-01DC13B1B03E}"/>
              </a:ext>
            </a:extLst>
          </p:cNvPr>
          <p:cNvPicPr>
            <a:picLocks noChangeAspect="1"/>
          </p:cNvPicPr>
          <p:nvPr/>
        </p:nvPicPr>
        <p:blipFill>
          <a:blip r:embed="rId14"/>
          <a:stretch>
            <a:fillRect/>
          </a:stretch>
        </p:blipFill>
        <p:spPr>
          <a:xfrm>
            <a:off x="7909510" y="1481686"/>
            <a:ext cx="1027679" cy="790126"/>
          </a:xfrm>
          <a:prstGeom prst="rect">
            <a:avLst/>
          </a:prstGeom>
        </p:spPr>
      </p:pic>
    </p:spTree>
    <p:extLst>
      <p:ext uri="{BB962C8B-B14F-4D97-AF65-F5344CB8AC3E}">
        <p14:creationId xmlns:p14="http://schemas.microsoft.com/office/powerpoint/2010/main" val="1623360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F8780-1F29-A3DD-FC64-439433522F3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5E0AE93-59BB-36FE-78E2-06538AE6012B}"/>
              </a:ext>
            </a:extLst>
          </p:cNvPr>
          <p:cNvSpPr>
            <a:spLocks noGrp="1"/>
          </p:cNvSpPr>
          <p:nvPr>
            <p:ph type="title"/>
          </p:nvPr>
        </p:nvSpPr>
        <p:spPr>
          <a:xfrm>
            <a:off x="216311" y="365126"/>
            <a:ext cx="8721212" cy="1325563"/>
          </a:xfrm>
        </p:spPr>
        <p:txBody>
          <a:bodyPr>
            <a:normAutofit/>
          </a:bodyPr>
          <a:lstStyle/>
          <a:p>
            <a:r>
              <a:rPr lang="en-US" sz="3200" dirty="0"/>
              <a:t>Overview of some main routes ... </a:t>
            </a:r>
            <a:endParaRPr lang="nl-NL" sz="3200" dirty="0"/>
          </a:p>
        </p:txBody>
      </p:sp>
      <p:sp>
        <p:nvSpPr>
          <p:cNvPr id="4" name="Tijdelijke aanduiding voor dianummer 3">
            <a:extLst>
              <a:ext uri="{FF2B5EF4-FFF2-40B4-BE49-F238E27FC236}">
                <a16:creationId xmlns:a16="http://schemas.microsoft.com/office/drawing/2014/main" id="{8D9E11A5-B022-50C7-932E-BA6FAEB0FBB5}"/>
              </a:ext>
            </a:extLst>
          </p:cNvPr>
          <p:cNvSpPr>
            <a:spLocks noGrp="1"/>
          </p:cNvSpPr>
          <p:nvPr>
            <p:ph type="sldNum" sz="quarter" idx="12"/>
          </p:nvPr>
        </p:nvSpPr>
        <p:spPr/>
        <p:txBody>
          <a:bodyPr/>
          <a:lstStyle/>
          <a:p>
            <a:fld id="{98EBB0EA-5BAC-FA4C-8300-43CFBEC32614}" type="slidenum">
              <a:rPr lang="nl-NL" smtClean="0"/>
              <a:t>11</a:t>
            </a:fld>
            <a:endParaRPr lang="nl-NL"/>
          </a:p>
        </p:txBody>
      </p:sp>
      <p:sp>
        <p:nvSpPr>
          <p:cNvPr id="46" name="TextBox 45">
            <a:extLst>
              <a:ext uri="{FF2B5EF4-FFF2-40B4-BE49-F238E27FC236}">
                <a16:creationId xmlns:a16="http://schemas.microsoft.com/office/drawing/2014/main" id="{25F994D0-1A8B-AE0B-8F8C-EEACE78115BF}"/>
              </a:ext>
            </a:extLst>
          </p:cNvPr>
          <p:cNvSpPr txBox="1"/>
          <p:nvPr/>
        </p:nvSpPr>
        <p:spPr>
          <a:xfrm>
            <a:off x="135978" y="1344873"/>
            <a:ext cx="90642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0AD47">
                    <a:lumMod val="75000"/>
                  </a:srgbClr>
                </a:solidFill>
                <a:effectLst/>
                <a:uLnTx/>
                <a:uFillTx/>
                <a:latin typeface="Calibri" panose="020F0502020204030204"/>
              </a:rPr>
              <a:t>Ukraine</a:t>
            </a:r>
            <a:endParaRPr kumimoji="0" lang="nl-BE" sz="1400" b="1" i="0" u="none" strike="noStrike" kern="0" cap="none" spc="0" normalizeH="0" baseline="0" noProof="0" dirty="0">
              <a:ln>
                <a:noFill/>
              </a:ln>
              <a:solidFill>
                <a:srgbClr val="70AD47">
                  <a:lumMod val="75000"/>
                </a:srgbClr>
              </a:solidFill>
              <a:effectLst/>
              <a:uLnTx/>
              <a:uFillTx/>
              <a:latin typeface="Calibri" panose="020F0502020204030204"/>
            </a:endParaRPr>
          </a:p>
        </p:txBody>
      </p:sp>
      <p:sp>
        <p:nvSpPr>
          <p:cNvPr id="47" name="TextBox 46">
            <a:extLst>
              <a:ext uri="{FF2B5EF4-FFF2-40B4-BE49-F238E27FC236}">
                <a16:creationId xmlns:a16="http://schemas.microsoft.com/office/drawing/2014/main" id="{019D7581-1799-ED78-692D-7E76B0158B81}"/>
              </a:ext>
            </a:extLst>
          </p:cNvPr>
          <p:cNvSpPr txBox="1"/>
          <p:nvPr/>
        </p:nvSpPr>
        <p:spPr>
          <a:xfrm>
            <a:off x="2389319" y="1291977"/>
            <a:ext cx="118210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0AD47">
                    <a:lumMod val="75000"/>
                  </a:srgbClr>
                </a:solidFill>
                <a:effectLst/>
                <a:uLnTx/>
                <a:uFillTx/>
                <a:latin typeface="Calibri" panose="020F0502020204030204"/>
              </a:rPr>
              <a:t>Poland</a:t>
            </a:r>
            <a:endParaRPr kumimoji="0" lang="nl-BE" sz="1400" b="1" i="0" u="none" strike="noStrike" kern="0" cap="none" spc="0" normalizeH="0" baseline="0" noProof="0" dirty="0">
              <a:ln>
                <a:noFill/>
              </a:ln>
              <a:solidFill>
                <a:srgbClr val="70AD47">
                  <a:lumMod val="75000"/>
                </a:srgbClr>
              </a:solidFill>
              <a:effectLst/>
              <a:uLnTx/>
              <a:uFillTx/>
              <a:latin typeface="Calibri" panose="020F0502020204030204"/>
            </a:endParaRPr>
          </a:p>
        </p:txBody>
      </p:sp>
      <p:sp>
        <p:nvSpPr>
          <p:cNvPr id="48" name="TextBox 47">
            <a:extLst>
              <a:ext uri="{FF2B5EF4-FFF2-40B4-BE49-F238E27FC236}">
                <a16:creationId xmlns:a16="http://schemas.microsoft.com/office/drawing/2014/main" id="{2295ADEC-835F-558E-1F19-58A8FF2CBEF4}"/>
              </a:ext>
            </a:extLst>
          </p:cNvPr>
          <p:cNvSpPr txBox="1"/>
          <p:nvPr/>
        </p:nvSpPr>
        <p:spPr>
          <a:xfrm>
            <a:off x="4975715" y="1291977"/>
            <a:ext cx="106303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0AD47">
                    <a:lumMod val="75000"/>
                  </a:srgbClr>
                </a:solidFill>
                <a:effectLst/>
                <a:uLnTx/>
                <a:uFillTx/>
                <a:latin typeface="Calibri" panose="020F0502020204030204"/>
              </a:rPr>
              <a:t>Germany</a:t>
            </a:r>
            <a:endParaRPr kumimoji="0" lang="nl-BE" sz="1400" b="1" i="0" u="none" strike="noStrike" kern="0" cap="none" spc="0" normalizeH="0" baseline="0" noProof="0" dirty="0">
              <a:ln>
                <a:noFill/>
              </a:ln>
              <a:solidFill>
                <a:srgbClr val="70AD47">
                  <a:lumMod val="75000"/>
                </a:srgbClr>
              </a:solidFill>
              <a:effectLst/>
              <a:uLnTx/>
              <a:uFillTx/>
              <a:latin typeface="Calibri" panose="020F0502020204030204"/>
            </a:endParaRPr>
          </a:p>
        </p:txBody>
      </p:sp>
      <p:sp>
        <p:nvSpPr>
          <p:cNvPr id="49" name="TextBox 48">
            <a:extLst>
              <a:ext uri="{FF2B5EF4-FFF2-40B4-BE49-F238E27FC236}">
                <a16:creationId xmlns:a16="http://schemas.microsoft.com/office/drawing/2014/main" id="{523CF022-A116-1CDD-F148-23D8258FF38A}"/>
              </a:ext>
            </a:extLst>
          </p:cNvPr>
          <p:cNvSpPr txBox="1"/>
          <p:nvPr/>
        </p:nvSpPr>
        <p:spPr>
          <a:xfrm>
            <a:off x="7814279" y="1300582"/>
            <a:ext cx="106303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0AD47">
                    <a:lumMod val="75000"/>
                  </a:srgbClr>
                </a:solidFill>
                <a:effectLst/>
                <a:uLnTx/>
                <a:uFillTx/>
                <a:latin typeface="Calibri" panose="020F0502020204030204"/>
              </a:rPr>
              <a:t>Live-in care</a:t>
            </a:r>
            <a:endParaRPr kumimoji="0" lang="nl-BE" sz="1400" b="1" i="0" u="none" strike="noStrike" kern="0" cap="none" spc="0" normalizeH="0" baseline="0" noProof="0" dirty="0">
              <a:ln>
                <a:noFill/>
              </a:ln>
              <a:solidFill>
                <a:srgbClr val="70AD47">
                  <a:lumMod val="75000"/>
                </a:srgbClr>
              </a:solidFill>
              <a:effectLst/>
              <a:uLnTx/>
              <a:uFillTx/>
              <a:latin typeface="Calibri" panose="020F0502020204030204"/>
            </a:endParaRPr>
          </a:p>
        </p:txBody>
      </p:sp>
      <p:cxnSp>
        <p:nvCxnSpPr>
          <p:cNvPr id="50" name="Straight Arrow Connector 49">
            <a:extLst>
              <a:ext uri="{FF2B5EF4-FFF2-40B4-BE49-F238E27FC236}">
                <a16:creationId xmlns:a16="http://schemas.microsoft.com/office/drawing/2014/main" id="{513E59CB-F5A9-B2E1-C750-CB26F87A460D}"/>
              </a:ext>
            </a:extLst>
          </p:cNvPr>
          <p:cNvCxnSpPr>
            <a:cxnSpLocks/>
            <a:endCxn id="47" idx="1"/>
          </p:cNvCxnSpPr>
          <p:nvPr/>
        </p:nvCxnSpPr>
        <p:spPr>
          <a:xfrm flipV="1">
            <a:off x="1042406" y="1445866"/>
            <a:ext cx="1346913" cy="52896"/>
          </a:xfrm>
          <a:prstGeom prst="straightConnector1">
            <a:avLst/>
          </a:prstGeom>
          <a:noFill/>
          <a:ln w="28575" cap="flat" cmpd="sng" algn="ctr">
            <a:solidFill>
              <a:srgbClr val="70AD47">
                <a:lumMod val="75000"/>
              </a:srgbClr>
            </a:solidFill>
            <a:prstDash val="solid"/>
            <a:miter lim="800000"/>
            <a:tailEnd type="triangle"/>
          </a:ln>
          <a:effectLst/>
        </p:spPr>
      </p:cxnSp>
      <p:cxnSp>
        <p:nvCxnSpPr>
          <p:cNvPr id="51" name="Straight Arrow Connector 50">
            <a:extLst>
              <a:ext uri="{FF2B5EF4-FFF2-40B4-BE49-F238E27FC236}">
                <a16:creationId xmlns:a16="http://schemas.microsoft.com/office/drawing/2014/main" id="{A4EC852B-4C93-6761-04C3-EF0D06AD4DA2}"/>
              </a:ext>
            </a:extLst>
          </p:cNvPr>
          <p:cNvCxnSpPr>
            <a:cxnSpLocks/>
            <a:stCxn id="47" idx="3"/>
            <a:endCxn id="48" idx="1"/>
          </p:cNvCxnSpPr>
          <p:nvPr/>
        </p:nvCxnSpPr>
        <p:spPr>
          <a:xfrm>
            <a:off x="3571426" y="1445866"/>
            <a:ext cx="1404289" cy="0"/>
          </a:xfrm>
          <a:prstGeom prst="straightConnector1">
            <a:avLst/>
          </a:prstGeom>
          <a:noFill/>
          <a:ln w="28575" cap="flat" cmpd="sng" algn="ctr">
            <a:solidFill>
              <a:srgbClr val="70AD47">
                <a:lumMod val="75000"/>
              </a:srgbClr>
            </a:solidFill>
            <a:prstDash val="solid"/>
            <a:miter lim="800000"/>
            <a:tailEnd type="triangle"/>
          </a:ln>
          <a:effectLst/>
        </p:spPr>
      </p:cxnSp>
      <p:cxnSp>
        <p:nvCxnSpPr>
          <p:cNvPr id="52" name="Straight Arrow Connector 51">
            <a:extLst>
              <a:ext uri="{FF2B5EF4-FFF2-40B4-BE49-F238E27FC236}">
                <a16:creationId xmlns:a16="http://schemas.microsoft.com/office/drawing/2014/main" id="{75BD94FD-DA00-B2F3-22AA-41B382B1A5A6}"/>
              </a:ext>
            </a:extLst>
          </p:cNvPr>
          <p:cNvCxnSpPr>
            <a:cxnSpLocks/>
            <a:stCxn id="48" idx="3"/>
            <a:endCxn id="49" idx="1"/>
          </p:cNvCxnSpPr>
          <p:nvPr/>
        </p:nvCxnSpPr>
        <p:spPr>
          <a:xfrm>
            <a:off x="6038749" y="1445866"/>
            <a:ext cx="1775530" cy="8605"/>
          </a:xfrm>
          <a:prstGeom prst="straightConnector1">
            <a:avLst/>
          </a:prstGeom>
          <a:noFill/>
          <a:ln w="28575" cap="flat" cmpd="sng" algn="ctr">
            <a:solidFill>
              <a:srgbClr val="70AD47">
                <a:lumMod val="75000"/>
              </a:srgbClr>
            </a:solidFill>
            <a:prstDash val="solid"/>
            <a:miter lim="800000"/>
            <a:tailEnd type="triangle"/>
          </a:ln>
          <a:effectLst/>
        </p:spPr>
      </p:cxnSp>
      <p:cxnSp>
        <p:nvCxnSpPr>
          <p:cNvPr id="53" name="Straight Arrow Connector 52">
            <a:extLst>
              <a:ext uri="{FF2B5EF4-FFF2-40B4-BE49-F238E27FC236}">
                <a16:creationId xmlns:a16="http://schemas.microsoft.com/office/drawing/2014/main" id="{85CF0CAC-CB64-E187-1D60-162E9D803F74}"/>
              </a:ext>
            </a:extLst>
          </p:cNvPr>
          <p:cNvCxnSpPr>
            <a:cxnSpLocks/>
            <a:endCxn id="54" idx="1"/>
          </p:cNvCxnSpPr>
          <p:nvPr/>
        </p:nvCxnSpPr>
        <p:spPr>
          <a:xfrm>
            <a:off x="1042406" y="1508036"/>
            <a:ext cx="1346913" cy="796255"/>
          </a:xfrm>
          <a:prstGeom prst="straightConnector1">
            <a:avLst/>
          </a:prstGeom>
          <a:noFill/>
          <a:ln w="28575" cap="flat" cmpd="sng" algn="ctr">
            <a:solidFill>
              <a:srgbClr val="70AD47">
                <a:lumMod val="75000"/>
              </a:srgbClr>
            </a:solidFill>
            <a:prstDash val="solid"/>
            <a:miter lim="800000"/>
            <a:tailEnd type="triangle"/>
          </a:ln>
          <a:effectLst/>
        </p:spPr>
      </p:cxnSp>
      <p:sp>
        <p:nvSpPr>
          <p:cNvPr id="54" name="TextBox 53">
            <a:extLst>
              <a:ext uri="{FF2B5EF4-FFF2-40B4-BE49-F238E27FC236}">
                <a16:creationId xmlns:a16="http://schemas.microsoft.com/office/drawing/2014/main" id="{843E7731-28A5-803A-249D-3335CD4431D7}"/>
              </a:ext>
            </a:extLst>
          </p:cNvPr>
          <p:cNvSpPr txBox="1"/>
          <p:nvPr/>
        </p:nvSpPr>
        <p:spPr>
          <a:xfrm>
            <a:off x="2389319" y="2150402"/>
            <a:ext cx="118210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0AD47">
                    <a:lumMod val="75000"/>
                  </a:srgbClr>
                </a:solidFill>
                <a:effectLst/>
                <a:uLnTx/>
                <a:uFillTx/>
                <a:latin typeface="Calibri" panose="020F0502020204030204"/>
              </a:rPr>
              <a:t>Lithuania</a:t>
            </a:r>
            <a:endParaRPr kumimoji="0" lang="nl-BE" sz="1400" b="1" i="0" u="none" strike="noStrike" kern="0" cap="none" spc="0" normalizeH="0" baseline="0" noProof="0" dirty="0">
              <a:ln>
                <a:noFill/>
              </a:ln>
              <a:solidFill>
                <a:srgbClr val="70AD47">
                  <a:lumMod val="75000"/>
                </a:srgbClr>
              </a:solidFill>
              <a:effectLst/>
              <a:uLnTx/>
              <a:uFillTx/>
              <a:latin typeface="Calibri" panose="020F0502020204030204"/>
            </a:endParaRPr>
          </a:p>
        </p:txBody>
      </p:sp>
      <p:sp>
        <p:nvSpPr>
          <p:cNvPr id="55" name="TextBox 54">
            <a:extLst>
              <a:ext uri="{FF2B5EF4-FFF2-40B4-BE49-F238E27FC236}">
                <a16:creationId xmlns:a16="http://schemas.microsoft.com/office/drawing/2014/main" id="{49E3CF08-D0FF-3AB1-5D01-50B9677E9509}"/>
              </a:ext>
            </a:extLst>
          </p:cNvPr>
          <p:cNvSpPr txBox="1"/>
          <p:nvPr/>
        </p:nvSpPr>
        <p:spPr>
          <a:xfrm>
            <a:off x="7071155" y="2114253"/>
            <a:ext cx="196040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0AD47">
                    <a:lumMod val="75000"/>
                  </a:srgbClr>
                </a:solidFill>
                <a:effectLst/>
                <a:uLnTx/>
                <a:uFillTx/>
                <a:latin typeface="Calibri" panose="020F0502020204030204"/>
              </a:rPr>
              <a:t>Road freight transport</a:t>
            </a:r>
            <a:endParaRPr kumimoji="0" lang="nl-BE" sz="1400" b="1" i="0" u="none" strike="noStrike" kern="0" cap="none" spc="0" normalizeH="0" baseline="0" noProof="0" dirty="0">
              <a:ln>
                <a:noFill/>
              </a:ln>
              <a:solidFill>
                <a:srgbClr val="70AD47">
                  <a:lumMod val="75000"/>
                </a:srgbClr>
              </a:solidFill>
              <a:effectLst/>
              <a:uLnTx/>
              <a:uFillTx/>
              <a:latin typeface="Calibri" panose="020F0502020204030204"/>
            </a:endParaRPr>
          </a:p>
        </p:txBody>
      </p:sp>
      <p:cxnSp>
        <p:nvCxnSpPr>
          <p:cNvPr id="56" name="Straight Arrow Connector 55">
            <a:extLst>
              <a:ext uri="{FF2B5EF4-FFF2-40B4-BE49-F238E27FC236}">
                <a16:creationId xmlns:a16="http://schemas.microsoft.com/office/drawing/2014/main" id="{85A328E2-CCFE-590C-FD46-2B89B1A25AA9}"/>
              </a:ext>
            </a:extLst>
          </p:cNvPr>
          <p:cNvCxnSpPr>
            <a:cxnSpLocks/>
            <a:stCxn id="54" idx="3"/>
            <a:endCxn id="55" idx="1"/>
          </p:cNvCxnSpPr>
          <p:nvPr/>
        </p:nvCxnSpPr>
        <p:spPr>
          <a:xfrm flipV="1">
            <a:off x="3571426" y="2268142"/>
            <a:ext cx="3499729" cy="36149"/>
          </a:xfrm>
          <a:prstGeom prst="straightConnector1">
            <a:avLst/>
          </a:prstGeom>
          <a:noFill/>
          <a:ln w="28575" cap="flat" cmpd="sng" algn="ctr">
            <a:solidFill>
              <a:srgbClr val="70AD47">
                <a:lumMod val="75000"/>
              </a:srgbClr>
            </a:solidFill>
            <a:prstDash val="solid"/>
            <a:miter lim="800000"/>
            <a:tailEnd type="triangle"/>
          </a:ln>
          <a:effectLst/>
        </p:spPr>
      </p:cxnSp>
      <p:sp>
        <p:nvSpPr>
          <p:cNvPr id="57" name="TextBox 56">
            <a:extLst>
              <a:ext uri="{FF2B5EF4-FFF2-40B4-BE49-F238E27FC236}">
                <a16:creationId xmlns:a16="http://schemas.microsoft.com/office/drawing/2014/main" id="{DB7E5F34-F4BD-C00A-78A8-B2BC3CBC990D}"/>
              </a:ext>
            </a:extLst>
          </p:cNvPr>
          <p:cNvSpPr txBox="1"/>
          <p:nvPr/>
        </p:nvSpPr>
        <p:spPr>
          <a:xfrm>
            <a:off x="112443" y="2745803"/>
            <a:ext cx="92996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B9BD5">
                    <a:lumMod val="75000"/>
                  </a:srgbClr>
                </a:solidFill>
                <a:effectLst/>
                <a:uLnTx/>
                <a:uFillTx/>
                <a:latin typeface="Calibri" panose="020F0502020204030204"/>
              </a:rPr>
              <a:t>Belarus</a:t>
            </a:r>
            <a:endParaRPr kumimoji="0" lang="nl-BE" sz="1400" b="1" i="0" u="none" strike="noStrike" kern="0" cap="none" spc="0" normalizeH="0" baseline="0" noProof="0" dirty="0">
              <a:ln>
                <a:noFill/>
              </a:ln>
              <a:solidFill>
                <a:srgbClr val="5B9BD5">
                  <a:lumMod val="75000"/>
                </a:srgbClr>
              </a:solidFill>
              <a:effectLst/>
              <a:uLnTx/>
              <a:uFillTx/>
              <a:latin typeface="Calibri" panose="020F0502020204030204"/>
            </a:endParaRPr>
          </a:p>
        </p:txBody>
      </p:sp>
      <p:sp>
        <p:nvSpPr>
          <p:cNvPr id="59" name="TextBox 58">
            <a:extLst>
              <a:ext uri="{FF2B5EF4-FFF2-40B4-BE49-F238E27FC236}">
                <a16:creationId xmlns:a16="http://schemas.microsoft.com/office/drawing/2014/main" id="{9C7E138E-404D-F43D-9991-39F565B05428}"/>
              </a:ext>
            </a:extLst>
          </p:cNvPr>
          <p:cNvSpPr txBox="1"/>
          <p:nvPr/>
        </p:nvSpPr>
        <p:spPr>
          <a:xfrm>
            <a:off x="2389319" y="2754408"/>
            <a:ext cx="118210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B9BD5">
                    <a:lumMod val="75000"/>
                  </a:srgbClr>
                </a:solidFill>
                <a:effectLst/>
                <a:uLnTx/>
                <a:uFillTx/>
                <a:latin typeface="Calibri" panose="020F0502020204030204"/>
              </a:rPr>
              <a:t>Poland</a:t>
            </a:r>
            <a:endParaRPr kumimoji="0" lang="nl-BE" sz="1400" b="1" i="0" u="none" strike="noStrike" kern="0" cap="none" spc="0" normalizeH="0" baseline="0" noProof="0" dirty="0">
              <a:ln>
                <a:noFill/>
              </a:ln>
              <a:solidFill>
                <a:srgbClr val="5B9BD5">
                  <a:lumMod val="75000"/>
                </a:srgbClr>
              </a:solidFill>
              <a:effectLst/>
              <a:uLnTx/>
              <a:uFillTx/>
              <a:latin typeface="Calibri" panose="020F0502020204030204"/>
            </a:endParaRPr>
          </a:p>
        </p:txBody>
      </p:sp>
      <p:sp>
        <p:nvSpPr>
          <p:cNvPr id="60" name="TextBox 59">
            <a:extLst>
              <a:ext uri="{FF2B5EF4-FFF2-40B4-BE49-F238E27FC236}">
                <a16:creationId xmlns:a16="http://schemas.microsoft.com/office/drawing/2014/main" id="{E1AF10C6-07DD-DEAE-6B59-02AE72FD8DEC}"/>
              </a:ext>
            </a:extLst>
          </p:cNvPr>
          <p:cNvSpPr txBox="1"/>
          <p:nvPr/>
        </p:nvSpPr>
        <p:spPr>
          <a:xfrm>
            <a:off x="2389319" y="3447487"/>
            <a:ext cx="118210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B9BD5">
                    <a:lumMod val="75000"/>
                  </a:srgbClr>
                </a:solidFill>
                <a:effectLst/>
                <a:uLnTx/>
                <a:uFillTx/>
                <a:latin typeface="Calibri" panose="020F0502020204030204"/>
              </a:rPr>
              <a:t>Lithuania</a:t>
            </a:r>
            <a:endParaRPr kumimoji="0" lang="nl-BE" sz="1400" b="1" i="0" u="none" strike="noStrike" kern="0" cap="none" spc="0" normalizeH="0" baseline="0" noProof="0" dirty="0">
              <a:ln>
                <a:noFill/>
              </a:ln>
              <a:solidFill>
                <a:srgbClr val="5B9BD5">
                  <a:lumMod val="75000"/>
                </a:srgbClr>
              </a:solidFill>
              <a:effectLst/>
              <a:uLnTx/>
              <a:uFillTx/>
              <a:latin typeface="Calibri" panose="020F0502020204030204"/>
            </a:endParaRPr>
          </a:p>
        </p:txBody>
      </p:sp>
      <p:sp>
        <p:nvSpPr>
          <p:cNvPr id="62" name="TextBox 61">
            <a:extLst>
              <a:ext uri="{FF2B5EF4-FFF2-40B4-BE49-F238E27FC236}">
                <a16:creationId xmlns:a16="http://schemas.microsoft.com/office/drawing/2014/main" id="{5E95C31B-C387-7289-925E-FD37B6E34D89}"/>
              </a:ext>
            </a:extLst>
          </p:cNvPr>
          <p:cNvSpPr txBox="1"/>
          <p:nvPr/>
        </p:nvSpPr>
        <p:spPr>
          <a:xfrm>
            <a:off x="7071155" y="3438882"/>
            <a:ext cx="196040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B9BD5">
                    <a:lumMod val="75000"/>
                  </a:srgbClr>
                </a:solidFill>
                <a:effectLst/>
                <a:uLnTx/>
                <a:uFillTx/>
                <a:latin typeface="Calibri" panose="020F0502020204030204"/>
              </a:rPr>
              <a:t>Road freight transport</a:t>
            </a:r>
            <a:endParaRPr kumimoji="0" lang="nl-BE" sz="1400" b="1" i="0" u="none" strike="noStrike" kern="0" cap="none" spc="0" normalizeH="0" baseline="0" noProof="0" dirty="0">
              <a:ln>
                <a:noFill/>
              </a:ln>
              <a:solidFill>
                <a:srgbClr val="5B9BD5">
                  <a:lumMod val="75000"/>
                </a:srgbClr>
              </a:solidFill>
              <a:effectLst/>
              <a:uLnTx/>
              <a:uFillTx/>
              <a:latin typeface="Calibri" panose="020F0502020204030204"/>
            </a:endParaRPr>
          </a:p>
        </p:txBody>
      </p:sp>
      <p:sp>
        <p:nvSpPr>
          <p:cNvPr id="58" name="TextBox 57">
            <a:extLst>
              <a:ext uri="{FF2B5EF4-FFF2-40B4-BE49-F238E27FC236}">
                <a16:creationId xmlns:a16="http://schemas.microsoft.com/office/drawing/2014/main" id="{82AADDE5-0BE6-5DC9-58BE-748CA1C5AE1F}"/>
              </a:ext>
            </a:extLst>
          </p:cNvPr>
          <p:cNvSpPr txBox="1"/>
          <p:nvPr/>
        </p:nvSpPr>
        <p:spPr>
          <a:xfrm>
            <a:off x="122459" y="4029608"/>
            <a:ext cx="193278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C000">
                    <a:lumMod val="75000"/>
                  </a:srgbClr>
                </a:solidFill>
                <a:effectLst/>
                <a:uLnTx/>
                <a:uFillTx/>
                <a:latin typeface="Calibri" panose="020F0502020204030204"/>
              </a:rPr>
              <a:t>Bosnia - Herzegovina</a:t>
            </a:r>
            <a:endParaRPr kumimoji="0" lang="nl-BE" sz="1400" b="1" i="0" u="none" strike="noStrike" kern="0" cap="none" spc="0" normalizeH="0" baseline="0" noProof="0" dirty="0">
              <a:ln>
                <a:noFill/>
              </a:ln>
              <a:solidFill>
                <a:srgbClr val="FFC000">
                  <a:lumMod val="75000"/>
                </a:srgbClr>
              </a:solidFill>
              <a:effectLst/>
              <a:uLnTx/>
              <a:uFillTx/>
              <a:latin typeface="Calibri" panose="020F0502020204030204"/>
            </a:endParaRPr>
          </a:p>
        </p:txBody>
      </p:sp>
      <p:cxnSp>
        <p:nvCxnSpPr>
          <p:cNvPr id="61" name="Straight Arrow Connector 60">
            <a:extLst>
              <a:ext uri="{FF2B5EF4-FFF2-40B4-BE49-F238E27FC236}">
                <a16:creationId xmlns:a16="http://schemas.microsoft.com/office/drawing/2014/main" id="{C17A220D-CEC1-ECB5-A3DE-CB78B4C906BC}"/>
              </a:ext>
            </a:extLst>
          </p:cNvPr>
          <p:cNvCxnSpPr>
            <a:cxnSpLocks/>
          </p:cNvCxnSpPr>
          <p:nvPr/>
        </p:nvCxnSpPr>
        <p:spPr>
          <a:xfrm flipV="1">
            <a:off x="3590086" y="3592769"/>
            <a:ext cx="3499729" cy="8605"/>
          </a:xfrm>
          <a:prstGeom prst="straightConnector1">
            <a:avLst/>
          </a:prstGeom>
          <a:noFill/>
          <a:ln w="28575" cap="flat" cmpd="sng" algn="ctr">
            <a:solidFill>
              <a:srgbClr val="5B9BD5">
                <a:lumMod val="75000"/>
              </a:srgbClr>
            </a:solidFill>
            <a:prstDash val="solid"/>
            <a:miter lim="800000"/>
            <a:tailEnd type="triangle"/>
          </a:ln>
          <a:effectLst/>
        </p:spPr>
      </p:cxnSp>
      <p:cxnSp>
        <p:nvCxnSpPr>
          <p:cNvPr id="63" name="Straight Arrow Connector 62">
            <a:extLst>
              <a:ext uri="{FF2B5EF4-FFF2-40B4-BE49-F238E27FC236}">
                <a16:creationId xmlns:a16="http://schemas.microsoft.com/office/drawing/2014/main" id="{0C4B6293-85DC-4F9B-0F7C-DC155FF5025A}"/>
              </a:ext>
            </a:extLst>
          </p:cNvPr>
          <p:cNvCxnSpPr>
            <a:cxnSpLocks/>
            <a:endCxn id="64" idx="1"/>
          </p:cNvCxnSpPr>
          <p:nvPr/>
        </p:nvCxnSpPr>
        <p:spPr>
          <a:xfrm flipV="1">
            <a:off x="1897442" y="4183497"/>
            <a:ext cx="481861" cy="7156"/>
          </a:xfrm>
          <a:prstGeom prst="straightConnector1">
            <a:avLst/>
          </a:prstGeom>
          <a:noFill/>
          <a:ln w="28575" cap="flat" cmpd="sng" algn="ctr">
            <a:solidFill>
              <a:srgbClr val="FFC000">
                <a:lumMod val="75000"/>
              </a:srgbClr>
            </a:solidFill>
            <a:prstDash val="solid"/>
            <a:miter lim="800000"/>
            <a:tailEnd type="triangle"/>
          </a:ln>
          <a:effectLst/>
        </p:spPr>
      </p:cxnSp>
      <p:sp>
        <p:nvSpPr>
          <p:cNvPr id="64" name="TextBox 63">
            <a:extLst>
              <a:ext uri="{FF2B5EF4-FFF2-40B4-BE49-F238E27FC236}">
                <a16:creationId xmlns:a16="http://schemas.microsoft.com/office/drawing/2014/main" id="{11654220-B758-6F3A-2C72-9EEB3F06B702}"/>
              </a:ext>
            </a:extLst>
          </p:cNvPr>
          <p:cNvSpPr txBox="1"/>
          <p:nvPr/>
        </p:nvSpPr>
        <p:spPr>
          <a:xfrm>
            <a:off x="2379303" y="4029608"/>
            <a:ext cx="118210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C000">
                    <a:lumMod val="75000"/>
                  </a:srgbClr>
                </a:solidFill>
                <a:effectLst/>
                <a:uLnTx/>
                <a:uFillTx/>
                <a:latin typeface="Calibri" panose="020F0502020204030204"/>
              </a:rPr>
              <a:t>Slovenia</a:t>
            </a:r>
            <a:endParaRPr kumimoji="0" lang="nl-BE" sz="1400" b="1" i="0" u="none" strike="noStrike" kern="0" cap="none" spc="0" normalizeH="0" baseline="0" noProof="0" dirty="0">
              <a:ln>
                <a:noFill/>
              </a:ln>
              <a:solidFill>
                <a:srgbClr val="FFC000">
                  <a:lumMod val="75000"/>
                </a:srgbClr>
              </a:solidFill>
              <a:effectLst/>
              <a:uLnTx/>
              <a:uFillTx/>
              <a:latin typeface="Calibri" panose="020F0502020204030204"/>
            </a:endParaRPr>
          </a:p>
        </p:txBody>
      </p:sp>
      <p:cxnSp>
        <p:nvCxnSpPr>
          <p:cNvPr id="65" name="Straight Arrow Connector 64">
            <a:extLst>
              <a:ext uri="{FF2B5EF4-FFF2-40B4-BE49-F238E27FC236}">
                <a16:creationId xmlns:a16="http://schemas.microsoft.com/office/drawing/2014/main" id="{3480C49E-D619-1953-5F71-A22E74F7B2EB}"/>
              </a:ext>
            </a:extLst>
          </p:cNvPr>
          <p:cNvCxnSpPr>
            <a:cxnSpLocks/>
            <a:stCxn id="64" idx="3"/>
            <a:endCxn id="66" idx="1"/>
          </p:cNvCxnSpPr>
          <p:nvPr/>
        </p:nvCxnSpPr>
        <p:spPr>
          <a:xfrm>
            <a:off x="3561410" y="4183497"/>
            <a:ext cx="1237008" cy="0"/>
          </a:xfrm>
          <a:prstGeom prst="straightConnector1">
            <a:avLst/>
          </a:prstGeom>
          <a:noFill/>
          <a:ln w="28575" cap="flat" cmpd="sng" algn="ctr">
            <a:solidFill>
              <a:srgbClr val="FFC000">
                <a:lumMod val="75000"/>
              </a:srgbClr>
            </a:solidFill>
            <a:prstDash val="solid"/>
            <a:miter lim="800000"/>
            <a:tailEnd type="triangle"/>
          </a:ln>
          <a:effectLst/>
        </p:spPr>
      </p:cxnSp>
      <p:sp>
        <p:nvSpPr>
          <p:cNvPr id="66" name="TextBox 65">
            <a:extLst>
              <a:ext uri="{FF2B5EF4-FFF2-40B4-BE49-F238E27FC236}">
                <a16:creationId xmlns:a16="http://schemas.microsoft.com/office/drawing/2014/main" id="{7F8E72CA-4ABD-8804-829B-EA3DFCF40E28}"/>
              </a:ext>
            </a:extLst>
          </p:cNvPr>
          <p:cNvSpPr txBox="1"/>
          <p:nvPr/>
        </p:nvSpPr>
        <p:spPr>
          <a:xfrm>
            <a:off x="4798418" y="4029608"/>
            <a:ext cx="106303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C000">
                    <a:lumMod val="75000"/>
                  </a:srgbClr>
                </a:solidFill>
                <a:effectLst/>
                <a:uLnTx/>
                <a:uFillTx/>
                <a:latin typeface="Calibri" panose="020F0502020204030204"/>
              </a:rPr>
              <a:t>Germany</a:t>
            </a:r>
            <a:endParaRPr kumimoji="0" lang="nl-BE" sz="1400" b="1" i="0" u="none" strike="noStrike" kern="0" cap="none" spc="0" normalizeH="0" baseline="0" noProof="0" dirty="0">
              <a:ln>
                <a:noFill/>
              </a:ln>
              <a:solidFill>
                <a:srgbClr val="FFC000">
                  <a:lumMod val="75000"/>
                </a:srgbClr>
              </a:solidFill>
              <a:effectLst/>
              <a:uLnTx/>
              <a:uFillTx/>
              <a:latin typeface="Calibri" panose="020F0502020204030204"/>
            </a:endParaRPr>
          </a:p>
        </p:txBody>
      </p:sp>
      <p:cxnSp>
        <p:nvCxnSpPr>
          <p:cNvPr id="67" name="Straight Arrow Connector 66">
            <a:extLst>
              <a:ext uri="{FF2B5EF4-FFF2-40B4-BE49-F238E27FC236}">
                <a16:creationId xmlns:a16="http://schemas.microsoft.com/office/drawing/2014/main" id="{A8F25780-FDD0-DBBC-B157-416623BFB678}"/>
              </a:ext>
            </a:extLst>
          </p:cNvPr>
          <p:cNvCxnSpPr>
            <a:cxnSpLocks/>
            <a:endCxn id="68" idx="1"/>
          </p:cNvCxnSpPr>
          <p:nvPr/>
        </p:nvCxnSpPr>
        <p:spPr>
          <a:xfrm flipV="1">
            <a:off x="5603685" y="4183497"/>
            <a:ext cx="2052230" cy="7156"/>
          </a:xfrm>
          <a:prstGeom prst="straightConnector1">
            <a:avLst/>
          </a:prstGeom>
          <a:noFill/>
          <a:ln w="28575" cap="flat" cmpd="sng" algn="ctr">
            <a:solidFill>
              <a:srgbClr val="FFC000">
                <a:lumMod val="75000"/>
              </a:srgbClr>
            </a:solidFill>
            <a:prstDash val="solid"/>
            <a:miter lim="800000"/>
            <a:tailEnd type="triangle"/>
          </a:ln>
          <a:effectLst/>
        </p:spPr>
      </p:cxnSp>
      <p:sp>
        <p:nvSpPr>
          <p:cNvPr id="68" name="TextBox 67">
            <a:extLst>
              <a:ext uri="{FF2B5EF4-FFF2-40B4-BE49-F238E27FC236}">
                <a16:creationId xmlns:a16="http://schemas.microsoft.com/office/drawing/2014/main" id="{29B274C1-149D-1771-107F-1ADEAD837CC6}"/>
              </a:ext>
            </a:extLst>
          </p:cNvPr>
          <p:cNvSpPr txBox="1"/>
          <p:nvPr/>
        </p:nvSpPr>
        <p:spPr>
          <a:xfrm>
            <a:off x="7655915" y="4029608"/>
            <a:ext cx="136562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C000">
                    <a:lumMod val="75000"/>
                  </a:srgbClr>
                </a:solidFill>
                <a:effectLst/>
                <a:uLnTx/>
                <a:uFillTx/>
                <a:latin typeface="Calibri" panose="020F0502020204030204"/>
              </a:rPr>
              <a:t>Construction</a:t>
            </a:r>
            <a:endParaRPr kumimoji="0" lang="nl-BE" sz="1400" b="1" i="0" u="none" strike="noStrike" kern="0" cap="none" spc="0" normalizeH="0" baseline="0" noProof="0" dirty="0">
              <a:ln>
                <a:noFill/>
              </a:ln>
              <a:solidFill>
                <a:srgbClr val="FFC000">
                  <a:lumMod val="75000"/>
                </a:srgbClr>
              </a:solidFill>
              <a:effectLst/>
              <a:uLnTx/>
              <a:uFillTx/>
              <a:latin typeface="Calibri" panose="020F0502020204030204"/>
            </a:endParaRPr>
          </a:p>
        </p:txBody>
      </p:sp>
      <p:sp>
        <p:nvSpPr>
          <p:cNvPr id="69" name="TextBox 68">
            <a:extLst>
              <a:ext uri="{FF2B5EF4-FFF2-40B4-BE49-F238E27FC236}">
                <a16:creationId xmlns:a16="http://schemas.microsoft.com/office/drawing/2014/main" id="{9BF5FDCB-CF80-A2BB-6FE4-01D6BDC0D6EB}"/>
              </a:ext>
            </a:extLst>
          </p:cNvPr>
          <p:cNvSpPr txBox="1"/>
          <p:nvPr/>
        </p:nvSpPr>
        <p:spPr>
          <a:xfrm>
            <a:off x="122174" y="4837508"/>
            <a:ext cx="85228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A5A5A5">
                    <a:lumMod val="75000"/>
                  </a:srgbClr>
                </a:solidFill>
                <a:effectLst/>
                <a:uLnTx/>
                <a:uFillTx/>
                <a:latin typeface="Calibri" panose="020F0502020204030204"/>
              </a:rPr>
              <a:t>Morocco</a:t>
            </a:r>
            <a:endParaRPr kumimoji="0" lang="nl-BE" sz="1400" b="1" i="0" u="none" strike="noStrike" kern="0" cap="none" spc="0" normalizeH="0" baseline="0" noProof="0" dirty="0">
              <a:ln>
                <a:noFill/>
              </a:ln>
              <a:solidFill>
                <a:srgbClr val="A5A5A5">
                  <a:lumMod val="75000"/>
                </a:srgbClr>
              </a:solidFill>
              <a:effectLst/>
              <a:uLnTx/>
              <a:uFillTx/>
              <a:latin typeface="Calibri" panose="020F0502020204030204"/>
            </a:endParaRPr>
          </a:p>
        </p:txBody>
      </p:sp>
      <p:cxnSp>
        <p:nvCxnSpPr>
          <p:cNvPr id="70" name="Straight Arrow Connector 69">
            <a:extLst>
              <a:ext uri="{FF2B5EF4-FFF2-40B4-BE49-F238E27FC236}">
                <a16:creationId xmlns:a16="http://schemas.microsoft.com/office/drawing/2014/main" id="{BC3E6AA6-400A-E639-D43E-6251EAE65905}"/>
              </a:ext>
            </a:extLst>
          </p:cNvPr>
          <p:cNvCxnSpPr>
            <a:cxnSpLocks/>
            <a:stCxn id="69" idx="3"/>
            <a:endCxn id="71" idx="1"/>
          </p:cNvCxnSpPr>
          <p:nvPr/>
        </p:nvCxnSpPr>
        <p:spPr>
          <a:xfrm>
            <a:off x="974456" y="4991397"/>
            <a:ext cx="1414863" cy="0"/>
          </a:xfrm>
          <a:prstGeom prst="straightConnector1">
            <a:avLst/>
          </a:prstGeom>
          <a:noFill/>
          <a:ln w="28575" cap="flat" cmpd="sng" algn="ctr">
            <a:solidFill>
              <a:srgbClr val="A5A5A5">
                <a:lumMod val="75000"/>
              </a:srgbClr>
            </a:solidFill>
            <a:prstDash val="solid"/>
            <a:miter lim="800000"/>
            <a:tailEnd type="triangle"/>
          </a:ln>
          <a:effectLst/>
        </p:spPr>
      </p:cxnSp>
      <p:sp>
        <p:nvSpPr>
          <p:cNvPr id="71" name="TextBox 70">
            <a:extLst>
              <a:ext uri="{FF2B5EF4-FFF2-40B4-BE49-F238E27FC236}">
                <a16:creationId xmlns:a16="http://schemas.microsoft.com/office/drawing/2014/main" id="{00F60A84-0E99-FC91-CD56-18C48F3F825F}"/>
              </a:ext>
            </a:extLst>
          </p:cNvPr>
          <p:cNvSpPr txBox="1"/>
          <p:nvPr/>
        </p:nvSpPr>
        <p:spPr>
          <a:xfrm>
            <a:off x="2389319" y="4837508"/>
            <a:ext cx="118210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A5A5A5">
                    <a:lumMod val="75000"/>
                  </a:srgbClr>
                </a:solidFill>
                <a:effectLst/>
                <a:uLnTx/>
                <a:uFillTx/>
                <a:latin typeface="Calibri" panose="020F0502020204030204"/>
              </a:rPr>
              <a:t>Spain</a:t>
            </a:r>
            <a:endParaRPr kumimoji="0" lang="nl-BE" sz="1400" b="1" i="0" u="none" strike="noStrike" kern="0" cap="none" spc="0" normalizeH="0" baseline="0" noProof="0" dirty="0">
              <a:ln>
                <a:noFill/>
              </a:ln>
              <a:solidFill>
                <a:srgbClr val="A5A5A5">
                  <a:lumMod val="75000"/>
                </a:srgbClr>
              </a:solidFill>
              <a:effectLst/>
              <a:uLnTx/>
              <a:uFillTx/>
              <a:latin typeface="Calibri" panose="020F0502020204030204"/>
            </a:endParaRPr>
          </a:p>
        </p:txBody>
      </p:sp>
      <p:cxnSp>
        <p:nvCxnSpPr>
          <p:cNvPr id="72" name="Straight Arrow Connector 71">
            <a:extLst>
              <a:ext uri="{FF2B5EF4-FFF2-40B4-BE49-F238E27FC236}">
                <a16:creationId xmlns:a16="http://schemas.microsoft.com/office/drawing/2014/main" id="{3AD97147-4FFE-3CEB-4AD7-B99CADAC8115}"/>
              </a:ext>
            </a:extLst>
          </p:cNvPr>
          <p:cNvCxnSpPr>
            <a:cxnSpLocks/>
            <a:stCxn id="73" idx="3"/>
            <a:endCxn id="74" idx="1"/>
          </p:cNvCxnSpPr>
          <p:nvPr/>
        </p:nvCxnSpPr>
        <p:spPr>
          <a:xfrm>
            <a:off x="5601209" y="4991397"/>
            <a:ext cx="2064722" cy="0"/>
          </a:xfrm>
          <a:prstGeom prst="straightConnector1">
            <a:avLst/>
          </a:prstGeom>
          <a:noFill/>
          <a:ln w="28575" cap="flat" cmpd="sng" algn="ctr">
            <a:solidFill>
              <a:srgbClr val="A5A5A5">
                <a:lumMod val="75000"/>
              </a:srgbClr>
            </a:solidFill>
            <a:prstDash val="solid"/>
            <a:miter lim="800000"/>
            <a:tailEnd type="triangle"/>
          </a:ln>
          <a:effectLst/>
        </p:spPr>
      </p:cxnSp>
      <p:sp>
        <p:nvSpPr>
          <p:cNvPr id="73" name="TextBox 72">
            <a:extLst>
              <a:ext uri="{FF2B5EF4-FFF2-40B4-BE49-F238E27FC236}">
                <a16:creationId xmlns:a16="http://schemas.microsoft.com/office/drawing/2014/main" id="{3D670F58-239C-4ADE-DDF0-2D2562D2CB9A}"/>
              </a:ext>
            </a:extLst>
          </p:cNvPr>
          <p:cNvSpPr txBox="1"/>
          <p:nvPr/>
        </p:nvSpPr>
        <p:spPr>
          <a:xfrm>
            <a:off x="4808434" y="4837508"/>
            <a:ext cx="79277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A5A5A5">
                    <a:lumMod val="75000"/>
                  </a:srgbClr>
                </a:solidFill>
                <a:effectLst/>
                <a:uLnTx/>
                <a:uFillTx/>
                <a:latin typeface="Calibri" panose="020F0502020204030204"/>
              </a:rPr>
              <a:t>France</a:t>
            </a:r>
            <a:endParaRPr kumimoji="0" lang="nl-BE" sz="1400" b="1" i="0" u="none" strike="noStrike" kern="0" cap="none" spc="0" normalizeH="0" baseline="0" noProof="0" dirty="0">
              <a:ln>
                <a:noFill/>
              </a:ln>
              <a:solidFill>
                <a:srgbClr val="A5A5A5">
                  <a:lumMod val="75000"/>
                </a:srgbClr>
              </a:solidFill>
              <a:effectLst/>
              <a:uLnTx/>
              <a:uFillTx/>
              <a:latin typeface="Calibri" panose="020F0502020204030204"/>
            </a:endParaRPr>
          </a:p>
        </p:txBody>
      </p:sp>
      <p:sp>
        <p:nvSpPr>
          <p:cNvPr id="74" name="TextBox 73">
            <a:extLst>
              <a:ext uri="{FF2B5EF4-FFF2-40B4-BE49-F238E27FC236}">
                <a16:creationId xmlns:a16="http://schemas.microsoft.com/office/drawing/2014/main" id="{11D97E92-32C9-EF7C-C648-E804287E3775}"/>
              </a:ext>
            </a:extLst>
          </p:cNvPr>
          <p:cNvSpPr txBox="1"/>
          <p:nvPr/>
        </p:nvSpPr>
        <p:spPr>
          <a:xfrm>
            <a:off x="7665931" y="4837508"/>
            <a:ext cx="106303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A5A5A5">
                    <a:lumMod val="75000"/>
                  </a:srgbClr>
                </a:solidFill>
                <a:effectLst/>
                <a:uLnTx/>
                <a:uFillTx/>
                <a:latin typeface="Calibri" panose="020F0502020204030204"/>
              </a:rPr>
              <a:t>Agriculture</a:t>
            </a:r>
            <a:endParaRPr kumimoji="0" lang="nl-BE" sz="1400" b="1" i="0" u="none" strike="noStrike" kern="0" cap="none" spc="0" normalizeH="0" baseline="0" noProof="0" dirty="0">
              <a:ln>
                <a:noFill/>
              </a:ln>
              <a:solidFill>
                <a:srgbClr val="A5A5A5">
                  <a:lumMod val="75000"/>
                </a:srgbClr>
              </a:solidFill>
              <a:effectLst/>
              <a:uLnTx/>
              <a:uFillTx/>
              <a:latin typeface="Calibri" panose="020F0502020204030204"/>
            </a:endParaRPr>
          </a:p>
        </p:txBody>
      </p:sp>
      <p:cxnSp>
        <p:nvCxnSpPr>
          <p:cNvPr id="75" name="Straight Arrow Connector 74">
            <a:extLst>
              <a:ext uri="{FF2B5EF4-FFF2-40B4-BE49-F238E27FC236}">
                <a16:creationId xmlns:a16="http://schemas.microsoft.com/office/drawing/2014/main" id="{BDBC0B73-B051-1805-4420-BA15A64C741E}"/>
              </a:ext>
            </a:extLst>
          </p:cNvPr>
          <p:cNvCxnSpPr>
            <a:cxnSpLocks/>
            <a:stCxn id="47" idx="3"/>
            <a:endCxn id="76" idx="1"/>
          </p:cNvCxnSpPr>
          <p:nvPr/>
        </p:nvCxnSpPr>
        <p:spPr>
          <a:xfrm>
            <a:off x="3571426" y="1445866"/>
            <a:ext cx="1422200" cy="349450"/>
          </a:xfrm>
          <a:prstGeom prst="straightConnector1">
            <a:avLst/>
          </a:prstGeom>
          <a:noFill/>
          <a:ln w="28575" cap="flat" cmpd="sng" algn="ctr">
            <a:solidFill>
              <a:srgbClr val="70AD47">
                <a:lumMod val="75000"/>
              </a:srgbClr>
            </a:solidFill>
            <a:prstDash val="solid"/>
            <a:miter lim="800000"/>
            <a:tailEnd type="triangle"/>
          </a:ln>
          <a:effectLst/>
        </p:spPr>
      </p:cxnSp>
      <p:sp>
        <p:nvSpPr>
          <p:cNvPr id="76" name="TextBox 75">
            <a:extLst>
              <a:ext uri="{FF2B5EF4-FFF2-40B4-BE49-F238E27FC236}">
                <a16:creationId xmlns:a16="http://schemas.microsoft.com/office/drawing/2014/main" id="{ADFCD222-BC69-7FD9-E6A4-9485E5EA1815}"/>
              </a:ext>
            </a:extLst>
          </p:cNvPr>
          <p:cNvSpPr txBox="1"/>
          <p:nvPr/>
        </p:nvSpPr>
        <p:spPr>
          <a:xfrm>
            <a:off x="4993626" y="1641427"/>
            <a:ext cx="106303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0AD47">
                    <a:lumMod val="75000"/>
                  </a:srgbClr>
                </a:solidFill>
                <a:effectLst/>
                <a:uLnTx/>
                <a:uFillTx/>
                <a:latin typeface="Calibri" panose="020F0502020204030204"/>
              </a:rPr>
              <a:t>Belgium</a:t>
            </a:r>
            <a:endParaRPr kumimoji="0" lang="nl-BE" sz="1400" b="1" i="0" u="none" strike="noStrike" kern="0" cap="none" spc="0" normalizeH="0" baseline="0" noProof="0" dirty="0">
              <a:ln>
                <a:noFill/>
              </a:ln>
              <a:solidFill>
                <a:srgbClr val="70AD47">
                  <a:lumMod val="75000"/>
                </a:srgbClr>
              </a:solidFill>
              <a:effectLst/>
              <a:uLnTx/>
              <a:uFillTx/>
              <a:latin typeface="Calibri" panose="020F0502020204030204"/>
            </a:endParaRPr>
          </a:p>
        </p:txBody>
      </p:sp>
      <p:cxnSp>
        <p:nvCxnSpPr>
          <p:cNvPr id="77" name="Straight Arrow Connector 76">
            <a:extLst>
              <a:ext uri="{FF2B5EF4-FFF2-40B4-BE49-F238E27FC236}">
                <a16:creationId xmlns:a16="http://schemas.microsoft.com/office/drawing/2014/main" id="{C394F3E8-FC0D-54E0-F911-29CC311BAD42}"/>
              </a:ext>
            </a:extLst>
          </p:cNvPr>
          <p:cNvCxnSpPr>
            <a:cxnSpLocks/>
          </p:cNvCxnSpPr>
          <p:nvPr/>
        </p:nvCxnSpPr>
        <p:spPr>
          <a:xfrm>
            <a:off x="6081355" y="1810763"/>
            <a:ext cx="1690316" cy="6461"/>
          </a:xfrm>
          <a:prstGeom prst="straightConnector1">
            <a:avLst/>
          </a:prstGeom>
          <a:noFill/>
          <a:ln w="28575" cap="flat" cmpd="sng" algn="ctr">
            <a:solidFill>
              <a:srgbClr val="70AD47">
                <a:lumMod val="75000"/>
              </a:srgbClr>
            </a:solidFill>
            <a:prstDash val="solid"/>
            <a:miter lim="800000"/>
            <a:tailEnd type="triangle"/>
          </a:ln>
          <a:effectLst/>
        </p:spPr>
      </p:cxnSp>
      <p:cxnSp>
        <p:nvCxnSpPr>
          <p:cNvPr id="78" name="Straight Arrow Connector 77">
            <a:extLst>
              <a:ext uri="{FF2B5EF4-FFF2-40B4-BE49-F238E27FC236}">
                <a16:creationId xmlns:a16="http://schemas.microsoft.com/office/drawing/2014/main" id="{9DBB0396-C440-D2B2-09AA-15E12725161A}"/>
              </a:ext>
            </a:extLst>
          </p:cNvPr>
          <p:cNvCxnSpPr>
            <a:cxnSpLocks/>
            <a:stCxn id="59" idx="3"/>
            <a:endCxn id="79" idx="1"/>
          </p:cNvCxnSpPr>
          <p:nvPr/>
        </p:nvCxnSpPr>
        <p:spPr>
          <a:xfrm flipV="1">
            <a:off x="3571426" y="2899692"/>
            <a:ext cx="3499728" cy="8605"/>
          </a:xfrm>
          <a:prstGeom prst="straightConnector1">
            <a:avLst/>
          </a:prstGeom>
          <a:noFill/>
          <a:ln w="28575" cap="flat" cmpd="sng" algn="ctr">
            <a:solidFill>
              <a:srgbClr val="5B9BD5">
                <a:lumMod val="75000"/>
              </a:srgbClr>
            </a:solidFill>
            <a:prstDash val="solid"/>
            <a:miter lim="800000"/>
            <a:tailEnd type="triangle"/>
          </a:ln>
          <a:effectLst/>
        </p:spPr>
      </p:cxnSp>
      <p:sp>
        <p:nvSpPr>
          <p:cNvPr id="79" name="TextBox 78">
            <a:extLst>
              <a:ext uri="{FF2B5EF4-FFF2-40B4-BE49-F238E27FC236}">
                <a16:creationId xmlns:a16="http://schemas.microsoft.com/office/drawing/2014/main" id="{F931F000-37E3-F2B9-9E03-8A65DCF30D30}"/>
              </a:ext>
            </a:extLst>
          </p:cNvPr>
          <p:cNvSpPr txBox="1"/>
          <p:nvPr/>
        </p:nvSpPr>
        <p:spPr>
          <a:xfrm>
            <a:off x="7071154" y="2745803"/>
            <a:ext cx="196040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B9BD5">
                    <a:lumMod val="75000"/>
                  </a:srgbClr>
                </a:solidFill>
                <a:effectLst/>
                <a:uLnTx/>
                <a:uFillTx/>
                <a:latin typeface="Calibri" panose="020F0502020204030204"/>
              </a:rPr>
              <a:t>Road freight transport</a:t>
            </a:r>
            <a:endParaRPr kumimoji="0" lang="nl-BE" sz="1400" b="1" i="0" u="none" strike="noStrike" kern="0" cap="none" spc="0" normalizeH="0" baseline="0" noProof="0" dirty="0">
              <a:ln>
                <a:noFill/>
              </a:ln>
              <a:solidFill>
                <a:srgbClr val="5B9BD5">
                  <a:lumMod val="75000"/>
                </a:srgbClr>
              </a:solidFill>
              <a:effectLst/>
              <a:uLnTx/>
              <a:uFillTx/>
              <a:latin typeface="Calibri" panose="020F0502020204030204"/>
            </a:endParaRPr>
          </a:p>
        </p:txBody>
      </p:sp>
      <p:cxnSp>
        <p:nvCxnSpPr>
          <p:cNvPr id="80" name="Straight Arrow Connector 79">
            <a:extLst>
              <a:ext uri="{FF2B5EF4-FFF2-40B4-BE49-F238E27FC236}">
                <a16:creationId xmlns:a16="http://schemas.microsoft.com/office/drawing/2014/main" id="{9959EF85-1E84-FB5C-EDC2-B78414117370}"/>
              </a:ext>
            </a:extLst>
          </p:cNvPr>
          <p:cNvCxnSpPr>
            <a:cxnSpLocks/>
            <a:stCxn id="57" idx="3"/>
            <a:endCxn id="59" idx="1"/>
          </p:cNvCxnSpPr>
          <p:nvPr/>
        </p:nvCxnSpPr>
        <p:spPr>
          <a:xfrm>
            <a:off x="1042406" y="2899692"/>
            <a:ext cx="1346913" cy="8605"/>
          </a:xfrm>
          <a:prstGeom prst="straightConnector1">
            <a:avLst/>
          </a:prstGeom>
          <a:noFill/>
          <a:ln w="28575" cap="flat" cmpd="sng" algn="ctr">
            <a:solidFill>
              <a:srgbClr val="5B9BD5">
                <a:lumMod val="75000"/>
              </a:srgbClr>
            </a:solidFill>
            <a:prstDash val="solid"/>
            <a:miter lim="800000"/>
            <a:tailEnd type="triangle"/>
          </a:ln>
          <a:effectLst/>
        </p:spPr>
      </p:cxnSp>
      <p:cxnSp>
        <p:nvCxnSpPr>
          <p:cNvPr id="81" name="Straight Arrow Connector 80">
            <a:extLst>
              <a:ext uri="{FF2B5EF4-FFF2-40B4-BE49-F238E27FC236}">
                <a16:creationId xmlns:a16="http://schemas.microsoft.com/office/drawing/2014/main" id="{236202B9-08AF-6B17-1BA6-B6059C0C1615}"/>
              </a:ext>
            </a:extLst>
          </p:cNvPr>
          <p:cNvCxnSpPr>
            <a:cxnSpLocks/>
            <a:stCxn id="57" idx="3"/>
            <a:endCxn id="60" idx="1"/>
          </p:cNvCxnSpPr>
          <p:nvPr/>
        </p:nvCxnSpPr>
        <p:spPr>
          <a:xfrm>
            <a:off x="1042406" y="2899692"/>
            <a:ext cx="1346913" cy="701684"/>
          </a:xfrm>
          <a:prstGeom prst="straightConnector1">
            <a:avLst/>
          </a:prstGeom>
          <a:noFill/>
          <a:ln w="28575" cap="flat" cmpd="sng" algn="ctr">
            <a:solidFill>
              <a:srgbClr val="5B9BD5">
                <a:lumMod val="75000"/>
              </a:srgbClr>
            </a:solidFill>
            <a:prstDash val="solid"/>
            <a:miter lim="800000"/>
            <a:tailEnd type="triangle"/>
          </a:ln>
          <a:effectLst/>
        </p:spPr>
      </p:cxnSp>
      <p:cxnSp>
        <p:nvCxnSpPr>
          <p:cNvPr id="82" name="Straight Arrow Connector 81">
            <a:extLst>
              <a:ext uri="{FF2B5EF4-FFF2-40B4-BE49-F238E27FC236}">
                <a16:creationId xmlns:a16="http://schemas.microsoft.com/office/drawing/2014/main" id="{7C31071C-7BD9-33FD-AC14-318B7F550F8E}"/>
              </a:ext>
            </a:extLst>
          </p:cNvPr>
          <p:cNvCxnSpPr>
            <a:cxnSpLocks/>
            <a:stCxn id="71" idx="3"/>
            <a:endCxn id="73" idx="1"/>
          </p:cNvCxnSpPr>
          <p:nvPr/>
        </p:nvCxnSpPr>
        <p:spPr>
          <a:xfrm>
            <a:off x="3571426" y="4991397"/>
            <a:ext cx="1237008" cy="0"/>
          </a:xfrm>
          <a:prstGeom prst="straightConnector1">
            <a:avLst/>
          </a:prstGeom>
          <a:noFill/>
          <a:ln w="28575" cap="flat" cmpd="sng" algn="ctr">
            <a:solidFill>
              <a:srgbClr val="A5A5A5">
                <a:lumMod val="75000"/>
              </a:srgbClr>
            </a:solidFill>
            <a:prstDash val="solid"/>
            <a:miter lim="800000"/>
            <a:tailEnd type="triangle"/>
          </a:ln>
          <a:effectLst/>
        </p:spPr>
      </p:cxnSp>
      <p:sp>
        <p:nvSpPr>
          <p:cNvPr id="83" name="TextBox 82">
            <a:extLst>
              <a:ext uri="{FF2B5EF4-FFF2-40B4-BE49-F238E27FC236}">
                <a16:creationId xmlns:a16="http://schemas.microsoft.com/office/drawing/2014/main" id="{139852D6-8437-A5DD-0993-979B48F9CC3A}"/>
              </a:ext>
            </a:extLst>
          </p:cNvPr>
          <p:cNvSpPr txBox="1"/>
          <p:nvPr/>
        </p:nvSpPr>
        <p:spPr>
          <a:xfrm>
            <a:off x="111015" y="5263953"/>
            <a:ext cx="72264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D7D31">
                    <a:lumMod val="75000"/>
                  </a:srgbClr>
                </a:solidFill>
                <a:effectLst/>
                <a:uLnTx/>
                <a:uFillTx/>
                <a:latin typeface="Calibri" panose="020F0502020204030204"/>
              </a:rPr>
              <a:t>Brazil</a:t>
            </a:r>
            <a:endParaRPr kumimoji="0" lang="nl-BE" sz="1400" b="1" i="0" u="none" strike="noStrike" kern="0" cap="none" spc="0" normalizeH="0" baseline="0" noProof="0" dirty="0">
              <a:ln>
                <a:noFill/>
              </a:ln>
              <a:solidFill>
                <a:srgbClr val="ED7D31">
                  <a:lumMod val="75000"/>
                </a:srgbClr>
              </a:solidFill>
              <a:effectLst/>
              <a:uLnTx/>
              <a:uFillTx/>
              <a:latin typeface="Calibri" panose="020F0502020204030204"/>
            </a:endParaRPr>
          </a:p>
        </p:txBody>
      </p:sp>
      <p:cxnSp>
        <p:nvCxnSpPr>
          <p:cNvPr id="84" name="Straight Arrow Connector 83">
            <a:extLst>
              <a:ext uri="{FF2B5EF4-FFF2-40B4-BE49-F238E27FC236}">
                <a16:creationId xmlns:a16="http://schemas.microsoft.com/office/drawing/2014/main" id="{63E52B64-51EF-D82C-2B19-77A895201000}"/>
              </a:ext>
            </a:extLst>
          </p:cNvPr>
          <p:cNvCxnSpPr>
            <a:cxnSpLocks/>
            <a:stCxn id="83" idx="3"/>
            <a:endCxn id="85" idx="1"/>
          </p:cNvCxnSpPr>
          <p:nvPr/>
        </p:nvCxnSpPr>
        <p:spPr>
          <a:xfrm>
            <a:off x="833655" y="5417842"/>
            <a:ext cx="1530700" cy="0"/>
          </a:xfrm>
          <a:prstGeom prst="straightConnector1">
            <a:avLst/>
          </a:prstGeom>
          <a:noFill/>
          <a:ln w="28575" cap="flat" cmpd="sng" algn="ctr">
            <a:solidFill>
              <a:srgbClr val="ED7D31">
                <a:lumMod val="75000"/>
              </a:srgbClr>
            </a:solidFill>
            <a:prstDash val="solid"/>
            <a:miter lim="800000"/>
            <a:tailEnd type="triangle"/>
          </a:ln>
          <a:effectLst/>
        </p:spPr>
      </p:cxnSp>
      <p:sp>
        <p:nvSpPr>
          <p:cNvPr id="85" name="TextBox 84">
            <a:extLst>
              <a:ext uri="{FF2B5EF4-FFF2-40B4-BE49-F238E27FC236}">
                <a16:creationId xmlns:a16="http://schemas.microsoft.com/office/drawing/2014/main" id="{6F0C8637-6B48-E5A4-9E5C-6A0A3A11FC4F}"/>
              </a:ext>
            </a:extLst>
          </p:cNvPr>
          <p:cNvSpPr txBox="1"/>
          <p:nvPr/>
        </p:nvSpPr>
        <p:spPr>
          <a:xfrm>
            <a:off x="2364355" y="5263953"/>
            <a:ext cx="118210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D7D31">
                    <a:lumMod val="75000"/>
                  </a:srgbClr>
                </a:solidFill>
                <a:effectLst/>
                <a:uLnTx/>
                <a:uFillTx/>
                <a:latin typeface="Calibri" panose="020F0502020204030204"/>
              </a:rPr>
              <a:t>Portugal</a:t>
            </a:r>
            <a:endParaRPr kumimoji="0" lang="nl-BE" sz="1400" b="1" i="0" u="none" strike="noStrike" kern="0" cap="none" spc="0" normalizeH="0" baseline="0" noProof="0" dirty="0">
              <a:ln>
                <a:noFill/>
              </a:ln>
              <a:solidFill>
                <a:srgbClr val="ED7D31">
                  <a:lumMod val="75000"/>
                </a:srgbClr>
              </a:solidFill>
              <a:effectLst/>
              <a:uLnTx/>
              <a:uFillTx/>
              <a:latin typeface="Calibri" panose="020F0502020204030204"/>
            </a:endParaRPr>
          </a:p>
        </p:txBody>
      </p:sp>
      <p:cxnSp>
        <p:nvCxnSpPr>
          <p:cNvPr id="86" name="Straight Arrow Connector 85">
            <a:extLst>
              <a:ext uri="{FF2B5EF4-FFF2-40B4-BE49-F238E27FC236}">
                <a16:creationId xmlns:a16="http://schemas.microsoft.com/office/drawing/2014/main" id="{550C4855-40F0-05C7-58F2-1F7D0A2F1F5D}"/>
              </a:ext>
            </a:extLst>
          </p:cNvPr>
          <p:cNvCxnSpPr>
            <a:cxnSpLocks/>
            <a:stCxn id="85" idx="3"/>
            <a:endCxn id="87" idx="1"/>
          </p:cNvCxnSpPr>
          <p:nvPr/>
        </p:nvCxnSpPr>
        <p:spPr>
          <a:xfrm>
            <a:off x="3546462" y="5417842"/>
            <a:ext cx="1237008" cy="0"/>
          </a:xfrm>
          <a:prstGeom prst="straightConnector1">
            <a:avLst/>
          </a:prstGeom>
          <a:noFill/>
          <a:ln w="28575" cap="flat" cmpd="sng" algn="ctr">
            <a:solidFill>
              <a:srgbClr val="ED7D31">
                <a:lumMod val="75000"/>
              </a:srgbClr>
            </a:solidFill>
            <a:prstDash val="solid"/>
            <a:miter lim="800000"/>
            <a:tailEnd type="triangle"/>
          </a:ln>
          <a:effectLst/>
        </p:spPr>
      </p:cxnSp>
      <p:sp>
        <p:nvSpPr>
          <p:cNvPr id="87" name="TextBox 86">
            <a:extLst>
              <a:ext uri="{FF2B5EF4-FFF2-40B4-BE49-F238E27FC236}">
                <a16:creationId xmlns:a16="http://schemas.microsoft.com/office/drawing/2014/main" id="{83DDA95A-0D29-42D7-58A9-F0BBA56BF3B8}"/>
              </a:ext>
            </a:extLst>
          </p:cNvPr>
          <p:cNvSpPr txBox="1"/>
          <p:nvPr/>
        </p:nvSpPr>
        <p:spPr>
          <a:xfrm>
            <a:off x="4783470" y="5263953"/>
            <a:ext cx="106303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D7D31">
                    <a:lumMod val="75000"/>
                  </a:srgbClr>
                </a:solidFill>
                <a:effectLst/>
                <a:uLnTx/>
                <a:uFillTx/>
                <a:latin typeface="Calibri" panose="020F0502020204030204"/>
              </a:rPr>
              <a:t>Belgium</a:t>
            </a:r>
            <a:endParaRPr kumimoji="0" lang="nl-BE" sz="1400" b="1" i="0" u="none" strike="noStrike" kern="0" cap="none" spc="0" normalizeH="0" baseline="0" noProof="0" dirty="0">
              <a:ln>
                <a:noFill/>
              </a:ln>
              <a:solidFill>
                <a:srgbClr val="ED7D31">
                  <a:lumMod val="75000"/>
                </a:srgbClr>
              </a:solidFill>
              <a:effectLst/>
              <a:uLnTx/>
              <a:uFillTx/>
              <a:latin typeface="Calibri" panose="020F0502020204030204"/>
            </a:endParaRPr>
          </a:p>
        </p:txBody>
      </p:sp>
      <p:cxnSp>
        <p:nvCxnSpPr>
          <p:cNvPr id="88" name="Straight Arrow Connector 87">
            <a:extLst>
              <a:ext uri="{FF2B5EF4-FFF2-40B4-BE49-F238E27FC236}">
                <a16:creationId xmlns:a16="http://schemas.microsoft.com/office/drawing/2014/main" id="{68CC2081-1D26-0198-6DCF-6C997E85D49C}"/>
              </a:ext>
            </a:extLst>
          </p:cNvPr>
          <p:cNvCxnSpPr>
            <a:cxnSpLocks/>
          </p:cNvCxnSpPr>
          <p:nvPr/>
        </p:nvCxnSpPr>
        <p:spPr>
          <a:xfrm>
            <a:off x="5588737" y="5457181"/>
            <a:ext cx="2064722" cy="15434"/>
          </a:xfrm>
          <a:prstGeom prst="straightConnector1">
            <a:avLst/>
          </a:prstGeom>
          <a:noFill/>
          <a:ln w="28575" cap="flat" cmpd="sng" algn="ctr">
            <a:solidFill>
              <a:srgbClr val="ED7D31">
                <a:lumMod val="75000"/>
              </a:srgbClr>
            </a:solidFill>
            <a:prstDash val="solid"/>
            <a:miter lim="800000"/>
            <a:tailEnd type="triangle"/>
          </a:ln>
          <a:effectLst/>
        </p:spPr>
      </p:cxnSp>
      <p:sp>
        <p:nvSpPr>
          <p:cNvPr id="89" name="TextBox 88">
            <a:extLst>
              <a:ext uri="{FF2B5EF4-FFF2-40B4-BE49-F238E27FC236}">
                <a16:creationId xmlns:a16="http://schemas.microsoft.com/office/drawing/2014/main" id="{E28BD670-6E65-F2D7-8EE9-F64FEE3A4A9F}"/>
              </a:ext>
            </a:extLst>
          </p:cNvPr>
          <p:cNvSpPr txBox="1"/>
          <p:nvPr/>
        </p:nvSpPr>
        <p:spPr>
          <a:xfrm>
            <a:off x="7640967" y="5263953"/>
            <a:ext cx="125458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D7D31">
                    <a:lumMod val="75000"/>
                  </a:srgbClr>
                </a:solidFill>
                <a:effectLst/>
                <a:uLnTx/>
                <a:uFillTx/>
                <a:latin typeface="Calibri" panose="020F0502020204030204"/>
              </a:rPr>
              <a:t>Construction</a:t>
            </a:r>
            <a:endParaRPr kumimoji="0" lang="nl-BE" sz="1400" b="1" i="0" u="none" strike="noStrike" kern="0" cap="none" spc="0" normalizeH="0" baseline="0" noProof="0" dirty="0">
              <a:ln>
                <a:noFill/>
              </a:ln>
              <a:solidFill>
                <a:srgbClr val="ED7D31">
                  <a:lumMod val="75000"/>
                </a:srgbClr>
              </a:solidFill>
              <a:effectLst/>
              <a:uLnTx/>
              <a:uFillTx/>
              <a:latin typeface="Calibri" panose="020F0502020204030204"/>
            </a:endParaRPr>
          </a:p>
        </p:txBody>
      </p:sp>
      <p:sp>
        <p:nvSpPr>
          <p:cNvPr id="90" name="TextBox 89">
            <a:extLst>
              <a:ext uri="{FF2B5EF4-FFF2-40B4-BE49-F238E27FC236}">
                <a16:creationId xmlns:a16="http://schemas.microsoft.com/office/drawing/2014/main" id="{9C43C556-8C4B-4F73-8763-6C54FF0913C3}"/>
              </a:ext>
            </a:extLst>
          </p:cNvPr>
          <p:cNvSpPr txBox="1"/>
          <p:nvPr/>
        </p:nvSpPr>
        <p:spPr>
          <a:xfrm>
            <a:off x="7777621" y="1625761"/>
            <a:ext cx="114997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0AD47">
                    <a:lumMod val="75000"/>
                  </a:srgbClr>
                </a:solidFill>
                <a:effectLst/>
                <a:uLnTx/>
                <a:uFillTx/>
                <a:latin typeface="Calibri" panose="020F0502020204030204"/>
              </a:rPr>
              <a:t>Construction</a:t>
            </a:r>
            <a:endParaRPr kumimoji="0" lang="nl-BE" sz="1400" b="1" i="0" u="none" strike="noStrike" kern="0" cap="none" spc="0" normalizeH="0" baseline="0" noProof="0" dirty="0">
              <a:ln>
                <a:noFill/>
              </a:ln>
              <a:solidFill>
                <a:srgbClr val="70AD47">
                  <a:lumMod val="75000"/>
                </a:srgbClr>
              </a:solidFill>
              <a:effectLst/>
              <a:uLnTx/>
              <a:uFillTx/>
              <a:latin typeface="Calibri" panose="020F0502020204030204"/>
            </a:endParaRPr>
          </a:p>
        </p:txBody>
      </p:sp>
      <p:cxnSp>
        <p:nvCxnSpPr>
          <p:cNvPr id="104" name="Straight Arrow Connector 103">
            <a:extLst>
              <a:ext uri="{FF2B5EF4-FFF2-40B4-BE49-F238E27FC236}">
                <a16:creationId xmlns:a16="http://schemas.microsoft.com/office/drawing/2014/main" id="{A975422D-B1AE-5C20-394A-114B9CAFAFDB}"/>
              </a:ext>
            </a:extLst>
          </p:cNvPr>
          <p:cNvCxnSpPr>
            <a:cxnSpLocks/>
            <a:stCxn id="85" idx="3"/>
          </p:cNvCxnSpPr>
          <p:nvPr/>
        </p:nvCxnSpPr>
        <p:spPr>
          <a:xfrm>
            <a:off x="3546462" y="5417842"/>
            <a:ext cx="1237008" cy="426443"/>
          </a:xfrm>
          <a:prstGeom prst="straightConnector1">
            <a:avLst/>
          </a:prstGeom>
          <a:noFill/>
          <a:ln w="28575" cap="flat" cmpd="sng" algn="ctr">
            <a:solidFill>
              <a:srgbClr val="ED7D31">
                <a:lumMod val="75000"/>
              </a:srgbClr>
            </a:solidFill>
            <a:prstDash val="solid"/>
            <a:miter lim="800000"/>
            <a:tailEnd type="triangle"/>
          </a:ln>
          <a:effectLst/>
        </p:spPr>
      </p:cxnSp>
      <p:sp>
        <p:nvSpPr>
          <p:cNvPr id="107" name="TextBox 106">
            <a:extLst>
              <a:ext uri="{FF2B5EF4-FFF2-40B4-BE49-F238E27FC236}">
                <a16:creationId xmlns:a16="http://schemas.microsoft.com/office/drawing/2014/main" id="{71A9B843-F5AD-121B-605B-5575363D4553}"/>
              </a:ext>
            </a:extLst>
          </p:cNvPr>
          <p:cNvSpPr txBox="1"/>
          <p:nvPr/>
        </p:nvSpPr>
        <p:spPr>
          <a:xfrm>
            <a:off x="4808434" y="5665843"/>
            <a:ext cx="106303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D7D31">
                    <a:lumMod val="75000"/>
                  </a:srgbClr>
                </a:solidFill>
                <a:effectLst/>
                <a:uLnTx/>
                <a:uFillTx/>
                <a:latin typeface="Calibri" panose="020F0502020204030204"/>
              </a:rPr>
              <a:t>France</a:t>
            </a:r>
            <a:endParaRPr kumimoji="0" lang="nl-BE" sz="1400" b="1" i="0" u="none" strike="noStrike" kern="0" cap="none" spc="0" normalizeH="0" baseline="0" noProof="0" dirty="0">
              <a:ln>
                <a:noFill/>
              </a:ln>
              <a:solidFill>
                <a:srgbClr val="ED7D31">
                  <a:lumMod val="75000"/>
                </a:srgbClr>
              </a:solidFill>
              <a:effectLst/>
              <a:uLnTx/>
              <a:uFillTx/>
              <a:latin typeface="Calibri" panose="020F0502020204030204"/>
            </a:endParaRPr>
          </a:p>
        </p:txBody>
      </p:sp>
      <p:cxnSp>
        <p:nvCxnSpPr>
          <p:cNvPr id="108" name="Straight Arrow Connector 107">
            <a:extLst>
              <a:ext uri="{FF2B5EF4-FFF2-40B4-BE49-F238E27FC236}">
                <a16:creationId xmlns:a16="http://schemas.microsoft.com/office/drawing/2014/main" id="{68B0824C-6CAC-F025-CC7C-DE9F7CCEBE49}"/>
              </a:ext>
            </a:extLst>
          </p:cNvPr>
          <p:cNvCxnSpPr>
            <a:cxnSpLocks/>
          </p:cNvCxnSpPr>
          <p:nvPr/>
        </p:nvCxnSpPr>
        <p:spPr>
          <a:xfrm>
            <a:off x="5613701" y="5861603"/>
            <a:ext cx="2064722" cy="15434"/>
          </a:xfrm>
          <a:prstGeom prst="straightConnector1">
            <a:avLst/>
          </a:prstGeom>
          <a:noFill/>
          <a:ln w="28575" cap="flat" cmpd="sng" algn="ctr">
            <a:solidFill>
              <a:srgbClr val="ED7D31">
                <a:lumMod val="75000"/>
              </a:srgbClr>
            </a:solidFill>
            <a:prstDash val="solid"/>
            <a:miter lim="800000"/>
            <a:tailEnd type="triangle"/>
          </a:ln>
          <a:effectLst/>
        </p:spPr>
      </p:cxnSp>
      <p:sp>
        <p:nvSpPr>
          <p:cNvPr id="109" name="TextBox 108">
            <a:extLst>
              <a:ext uri="{FF2B5EF4-FFF2-40B4-BE49-F238E27FC236}">
                <a16:creationId xmlns:a16="http://schemas.microsoft.com/office/drawing/2014/main" id="{9731C810-BBE8-9BD9-7D6B-EDB0394E4E67}"/>
              </a:ext>
            </a:extLst>
          </p:cNvPr>
          <p:cNvSpPr txBox="1"/>
          <p:nvPr/>
        </p:nvSpPr>
        <p:spPr>
          <a:xfrm>
            <a:off x="7677641" y="5730518"/>
            <a:ext cx="125458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D7D31">
                    <a:lumMod val="75000"/>
                  </a:srgbClr>
                </a:solidFill>
                <a:effectLst/>
                <a:uLnTx/>
                <a:uFillTx/>
                <a:latin typeface="Calibri" panose="020F0502020204030204"/>
              </a:rPr>
              <a:t>Construction</a:t>
            </a:r>
            <a:endParaRPr kumimoji="0" lang="nl-BE" sz="1400" b="1" i="0" u="none" strike="noStrike" kern="0" cap="none" spc="0" normalizeH="0" baseline="0" noProof="0" dirty="0">
              <a:ln>
                <a:noFill/>
              </a:ln>
              <a:solidFill>
                <a:srgbClr val="ED7D31">
                  <a:lumMod val="75000"/>
                </a:srgbClr>
              </a:solidFill>
              <a:effectLst/>
              <a:uLnTx/>
              <a:uFillTx/>
              <a:latin typeface="Calibri" panose="020F0502020204030204"/>
            </a:endParaRPr>
          </a:p>
        </p:txBody>
      </p:sp>
      <p:cxnSp>
        <p:nvCxnSpPr>
          <p:cNvPr id="112" name="Straight Arrow Connector 111">
            <a:extLst>
              <a:ext uri="{FF2B5EF4-FFF2-40B4-BE49-F238E27FC236}">
                <a16:creationId xmlns:a16="http://schemas.microsoft.com/office/drawing/2014/main" id="{4E7ACBDA-B933-45E8-7699-FFF125383153}"/>
              </a:ext>
            </a:extLst>
          </p:cNvPr>
          <p:cNvCxnSpPr>
            <a:cxnSpLocks/>
            <a:stCxn id="64" idx="3"/>
          </p:cNvCxnSpPr>
          <p:nvPr/>
        </p:nvCxnSpPr>
        <p:spPr>
          <a:xfrm>
            <a:off x="3561410" y="4183497"/>
            <a:ext cx="1222060" cy="379666"/>
          </a:xfrm>
          <a:prstGeom prst="straightConnector1">
            <a:avLst/>
          </a:prstGeom>
          <a:noFill/>
          <a:ln w="28575" cap="flat" cmpd="sng" algn="ctr">
            <a:solidFill>
              <a:srgbClr val="FFC000">
                <a:lumMod val="75000"/>
              </a:srgbClr>
            </a:solidFill>
            <a:prstDash val="solid"/>
            <a:miter lim="800000"/>
            <a:tailEnd type="triangle"/>
          </a:ln>
          <a:effectLst/>
        </p:spPr>
      </p:cxnSp>
      <p:sp>
        <p:nvSpPr>
          <p:cNvPr id="115" name="TextBox 114">
            <a:extLst>
              <a:ext uri="{FF2B5EF4-FFF2-40B4-BE49-F238E27FC236}">
                <a16:creationId xmlns:a16="http://schemas.microsoft.com/office/drawing/2014/main" id="{67526767-4C3C-6AC7-EA71-70443CE4E1C8}"/>
              </a:ext>
            </a:extLst>
          </p:cNvPr>
          <p:cNvSpPr txBox="1"/>
          <p:nvPr/>
        </p:nvSpPr>
        <p:spPr>
          <a:xfrm>
            <a:off x="4789773" y="4399107"/>
            <a:ext cx="106303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kern="0" dirty="0">
                <a:solidFill>
                  <a:srgbClr val="FFC000">
                    <a:lumMod val="75000"/>
                  </a:srgbClr>
                </a:solidFill>
                <a:latin typeface="Calibri" panose="020F0502020204030204"/>
              </a:rPr>
              <a:t>Austria</a:t>
            </a:r>
            <a:endParaRPr kumimoji="0" lang="nl-BE" sz="1400" b="1" i="0" u="none" strike="noStrike" kern="0" cap="none" spc="0" normalizeH="0" baseline="0" noProof="0" dirty="0">
              <a:ln>
                <a:noFill/>
              </a:ln>
              <a:solidFill>
                <a:srgbClr val="FFC000">
                  <a:lumMod val="75000"/>
                </a:srgbClr>
              </a:solidFill>
              <a:effectLst/>
              <a:uLnTx/>
              <a:uFillTx/>
              <a:latin typeface="Calibri" panose="020F0502020204030204"/>
            </a:endParaRPr>
          </a:p>
        </p:txBody>
      </p:sp>
      <p:cxnSp>
        <p:nvCxnSpPr>
          <p:cNvPr id="116" name="Straight Arrow Connector 115">
            <a:extLst>
              <a:ext uri="{FF2B5EF4-FFF2-40B4-BE49-F238E27FC236}">
                <a16:creationId xmlns:a16="http://schemas.microsoft.com/office/drawing/2014/main" id="{3476B250-EAB7-7CA7-6F8F-7B487EC29853}"/>
              </a:ext>
            </a:extLst>
          </p:cNvPr>
          <p:cNvCxnSpPr>
            <a:cxnSpLocks/>
          </p:cNvCxnSpPr>
          <p:nvPr/>
        </p:nvCxnSpPr>
        <p:spPr>
          <a:xfrm flipV="1">
            <a:off x="5619947" y="4563163"/>
            <a:ext cx="2052230" cy="7156"/>
          </a:xfrm>
          <a:prstGeom prst="straightConnector1">
            <a:avLst/>
          </a:prstGeom>
          <a:noFill/>
          <a:ln w="28575" cap="flat" cmpd="sng" algn="ctr">
            <a:solidFill>
              <a:srgbClr val="FFC000">
                <a:lumMod val="75000"/>
              </a:srgbClr>
            </a:solidFill>
            <a:prstDash val="solid"/>
            <a:miter lim="800000"/>
            <a:tailEnd type="triangle"/>
          </a:ln>
          <a:effectLst/>
        </p:spPr>
      </p:cxnSp>
      <p:sp>
        <p:nvSpPr>
          <p:cNvPr id="117" name="TextBox 116">
            <a:extLst>
              <a:ext uri="{FF2B5EF4-FFF2-40B4-BE49-F238E27FC236}">
                <a16:creationId xmlns:a16="http://schemas.microsoft.com/office/drawing/2014/main" id="{91437F30-3A59-175A-33EF-07BBDD88533E}"/>
              </a:ext>
            </a:extLst>
          </p:cNvPr>
          <p:cNvSpPr txBox="1"/>
          <p:nvPr/>
        </p:nvSpPr>
        <p:spPr>
          <a:xfrm>
            <a:off x="7662983" y="4399107"/>
            <a:ext cx="136562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C000">
                    <a:lumMod val="75000"/>
                  </a:srgbClr>
                </a:solidFill>
                <a:effectLst/>
                <a:uLnTx/>
                <a:uFillTx/>
                <a:latin typeface="Calibri" panose="020F0502020204030204"/>
              </a:rPr>
              <a:t>Construction</a:t>
            </a:r>
            <a:endParaRPr kumimoji="0" lang="nl-BE" sz="1400" b="1" i="0" u="none" strike="noStrike" kern="0" cap="none" spc="0" normalizeH="0" baseline="0" noProof="0" dirty="0">
              <a:ln>
                <a:noFill/>
              </a:ln>
              <a:solidFill>
                <a:srgbClr val="FFC000">
                  <a:lumMod val="75000"/>
                </a:srgbClr>
              </a:solidFill>
              <a:effectLst/>
              <a:uLnTx/>
              <a:uFillTx/>
              <a:latin typeface="Calibri" panose="020F0502020204030204"/>
            </a:endParaRPr>
          </a:p>
        </p:txBody>
      </p:sp>
    </p:spTree>
    <p:extLst>
      <p:ext uri="{BB962C8B-B14F-4D97-AF65-F5344CB8AC3E}">
        <p14:creationId xmlns:p14="http://schemas.microsoft.com/office/powerpoint/2010/main" val="59291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4D3A7-1F13-1A3B-B367-6149E51C6C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2730C9-7CBD-A628-8A49-40B964123EB0}"/>
              </a:ext>
            </a:extLst>
          </p:cNvPr>
          <p:cNvSpPr>
            <a:spLocks noGrp="1"/>
          </p:cNvSpPr>
          <p:nvPr>
            <p:ph type="title"/>
          </p:nvPr>
        </p:nvSpPr>
        <p:spPr>
          <a:xfrm>
            <a:off x="78351" y="158649"/>
            <a:ext cx="8299040" cy="648000"/>
          </a:xfrm>
        </p:spPr>
        <p:txBody>
          <a:bodyPr/>
          <a:lstStyle/>
          <a:p>
            <a:r>
              <a:rPr lang="nl-BE" sz="3200" dirty="0"/>
              <a:t>Posting of TCNs: Is it a ‘business model’?  </a:t>
            </a:r>
          </a:p>
        </p:txBody>
      </p:sp>
      <p:sp>
        <p:nvSpPr>
          <p:cNvPr id="3" name="Slide Number Placeholder 2">
            <a:extLst>
              <a:ext uri="{FF2B5EF4-FFF2-40B4-BE49-F238E27FC236}">
                <a16:creationId xmlns:a16="http://schemas.microsoft.com/office/drawing/2014/main" id="{31D928B2-971D-BEF3-7976-F66A05B61446}"/>
              </a:ext>
            </a:extLst>
          </p:cNvPr>
          <p:cNvSpPr>
            <a:spLocks noGrp="1"/>
          </p:cNvSpPr>
          <p:nvPr>
            <p:ph type="sldNum" sz="quarter" idx="12"/>
          </p:nvPr>
        </p:nvSpPr>
        <p:spPr/>
        <p:txBody>
          <a:bodyPr/>
          <a:lstStyle/>
          <a:p>
            <a:fld id="{98EBB0EA-5BAC-FA4C-8300-43CFBEC32614}" type="slidenum">
              <a:rPr lang="nl-NL" smtClean="0"/>
              <a:t>12</a:t>
            </a:fld>
            <a:endParaRPr lang="nl-NL"/>
          </a:p>
        </p:txBody>
      </p:sp>
      <p:graphicFrame>
        <p:nvGraphicFramePr>
          <p:cNvPr id="5" name="Chart 4">
            <a:extLst>
              <a:ext uri="{FF2B5EF4-FFF2-40B4-BE49-F238E27FC236}">
                <a16:creationId xmlns:a16="http://schemas.microsoft.com/office/drawing/2014/main" id="{55252730-619B-C7A2-166D-92EB7577C4CF}"/>
              </a:ext>
            </a:extLst>
          </p:cNvPr>
          <p:cNvGraphicFramePr>
            <a:graphicFrameLocks/>
          </p:cNvGraphicFramePr>
          <p:nvPr/>
        </p:nvGraphicFramePr>
        <p:xfrm>
          <a:off x="78351" y="658761"/>
          <a:ext cx="8869004" cy="27467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6FBFD5C6-C4D9-F282-EB32-7CF3230E44DA}"/>
              </a:ext>
            </a:extLst>
          </p:cNvPr>
          <p:cNvGraphicFramePr>
            <a:graphicFrameLocks/>
          </p:cNvGraphicFramePr>
          <p:nvPr/>
        </p:nvGraphicFramePr>
        <p:xfrm>
          <a:off x="78351" y="3416282"/>
          <a:ext cx="9065648" cy="27829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9123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57F91-9DF3-C4D6-9004-FDCF43027E2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A89F56E-01B9-EC43-148F-1A131D9B22E4}"/>
              </a:ext>
            </a:extLst>
          </p:cNvPr>
          <p:cNvSpPr>
            <a:spLocks noGrp="1"/>
          </p:cNvSpPr>
          <p:nvPr>
            <p:ph type="title"/>
          </p:nvPr>
        </p:nvSpPr>
        <p:spPr>
          <a:xfrm>
            <a:off x="150303" y="220320"/>
            <a:ext cx="8721212" cy="1325563"/>
          </a:xfrm>
        </p:spPr>
        <p:txBody>
          <a:bodyPr>
            <a:normAutofit/>
          </a:bodyPr>
          <a:lstStyle/>
          <a:p>
            <a:r>
              <a:rPr lang="en-US" sz="3200" dirty="0"/>
              <a:t>Posting of TCNs: Is it a ‘business model’?</a:t>
            </a:r>
            <a:endParaRPr lang="nl-NL" sz="3200" dirty="0"/>
          </a:p>
        </p:txBody>
      </p:sp>
      <p:sp>
        <p:nvSpPr>
          <p:cNvPr id="4" name="Tijdelijke aanduiding voor dianummer 3">
            <a:extLst>
              <a:ext uri="{FF2B5EF4-FFF2-40B4-BE49-F238E27FC236}">
                <a16:creationId xmlns:a16="http://schemas.microsoft.com/office/drawing/2014/main" id="{E8199AA4-F35B-130C-3D20-4E53A88EF236}"/>
              </a:ext>
            </a:extLst>
          </p:cNvPr>
          <p:cNvSpPr>
            <a:spLocks noGrp="1"/>
          </p:cNvSpPr>
          <p:nvPr>
            <p:ph type="sldNum" sz="quarter" idx="12"/>
          </p:nvPr>
        </p:nvSpPr>
        <p:spPr/>
        <p:txBody>
          <a:bodyPr/>
          <a:lstStyle/>
          <a:p>
            <a:fld id="{98EBB0EA-5BAC-FA4C-8300-43CFBEC32614}" type="slidenum">
              <a:rPr lang="nl-NL" smtClean="0"/>
              <a:t>13</a:t>
            </a:fld>
            <a:endParaRPr lang="nl-NL"/>
          </a:p>
        </p:txBody>
      </p:sp>
      <p:sp>
        <p:nvSpPr>
          <p:cNvPr id="3" name="Content Placeholder 8">
            <a:extLst>
              <a:ext uri="{FF2B5EF4-FFF2-40B4-BE49-F238E27FC236}">
                <a16:creationId xmlns:a16="http://schemas.microsoft.com/office/drawing/2014/main" id="{678422BC-E180-740D-15C6-78A9845C25B5}"/>
              </a:ext>
            </a:extLst>
          </p:cNvPr>
          <p:cNvSpPr>
            <a:spLocks noGrp="1"/>
          </p:cNvSpPr>
          <p:nvPr>
            <p:ph idx="1"/>
          </p:nvPr>
        </p:nvSpPr>
        <p:spPr>
          <a:xfrm>
            <a:off x="95393" y="2969459"/>
            <a:ext cx="4571999" cy="1966434"/>
          </a:xfrm>
        </p:spPr>
        <p:txBody>
          <a:bodyPr>
            <a:noAutofit/>
          </a:bodyPr>
          <a:lstStyle/>
          <a:p>
            <a:pPr marL="0" indent="0" algn="ctr">
              <a:buNone/>
            </a:pPr>
            <a:r>
              <a:rPr lang="en-US" sz="2000" b="1" dirty="0"/>
              <a:t>Overrepresentation</a:t>
            </a:r>
            <a:r>
              <a:rPr lang="en-US" sz="2000" dirty="0"/>
              <a:t> </a:t>
            </a:r>
          </a:p>
          <a:p>
            <a:pPr marL="0" indent="0" algn="ctr">
              <a:buNone/>
            </a:pPr>
            <a:r>
              <a:rPr lang="en-US" sz="2000" dirty="0"/>
              <a:t>Overrepresentation of posted TCNs in total outgoing posted workers </a:t>
            </a:r>
            <a:r>
              <a:rPr lang="en-US" sz="2000" b="1" dirty="0"/>
              <a:t>(63%) </a:t>
            </a:r>
            <a:r>
              <a:rPr lang="en-US" sz="2000" dirty="0"/>
              <a:t>compared to the share of TCNs in the Slovenian labour market </a:t>
            </a:r>
            <a:r>
              <a:rPr lang="en-US" sz="2000" b="1" dirty="0"/>
              <a:t>(14%) </a:t>
            </a:r>
          </a:p>
          <a:p>
            <a:pPr marL="0" indent="0" algn="ctr">
              <a:buNone/>
            </a:pPr>
            <a:r>
              <a:rPr lang="en-US" sz="2000" b="1" dirty="0"/>
              <a:t>App. 4 out of 10 TCNs are posted </a:t>
            </a:r>
          </a:p>
          <a:p>
            <a:pPr marL="0" indent="0" algn="ctr">
              <a:buNone/>
            </a:pPr>
            <a:r>
              <a:rPr lang="en-US" sz="2000" dirty="0"/>
              <a:t>Particularly in the </a:t>
            </a:r>
            <a:r>
              <a:rPr lang="en-US" sz="2000" b="1" dirty="0"/>
              <a:t>construction sector </a:t>
            </a:r>
            <a:endParaRPr lang="nl-BE" sz="2000" b="1" dirty="0"/>
          </a:p>
        </p:txBody>
      </p:sp>
      <p:grpSp>
        <p:nvGrpSpPr>
          <p:cNvPr id="45" name="Group 44">
            <a:extLst>
              <a:ext uri="{FF2B5EF4-FFF2-40B4-BE49-F238E27FC236}">
                <a16:creationId xmlns:a16="http://schemas.microsoft.com/office/drawing/2014/main" id="{259C4B04-DE11-145E-27A2-BAC070AB7F52}"/>
              </a:ext>
            </a:extLst>
          </p:cNvPr>
          <p:cNvGrpSpPr/>
          <p:nvPr/>
        </p:nvGrpSpPr>
        <p:grpSpPr>
          <a:xfrm>
            <a:off x="1429614" y="1257455"/>
            <a:ext cx="1650923" cy="1656897"/>
            <a:chOff x="3150965" y="2002570"/>
            <a:chExt cx="1650923" cy="1656897"/>
          </a:xfrm>
        </p:grpSpPr>
        <p:sp>
          <p:nvSpPr>
            <p:cNvPr id="46" name="TextBox 45">
              <a:extLst>
                <a:ext uri="{FF2B5EF4-FFF2-40B4-BE49-F238E27FC236}">
                  <a16:creationId xmlns:a16="http://schemas.microsoft.com/office/drawing/2014/main" id="{8ECF23F8-21D1-7F5D-8232-2DC26012A43F}"/>
                </a:ext>
              </a:extLst>
            </p:cNvPr>
            <p:cNvSpPr txBox="1"/>
            <p:nvPr/>
          </p:nvSpPr>
          <p:spPr>
            <a:xfrm>
              <a:off x="3300845" y="3259357"/>
              <a:ext cx="1501043" cy="400110"/>
            </a:xfrm>
            <a:prstGeom prst="rect">
              <a:avLst/>
            </a:prstGeom>
            <a:noFill/>
          </p:spPr>
          <p:txBody>
            <a:bodyPr wrap="square" rtlCol="0">
              <a:spAutoFit/>
            </a:bodyPr>
            <a:lstStyle/>
            <a:p>
              <a:r>
                <a:rPr lang="en-US" sz="2000" b="1" dirty="0"/>
                <a:t>Slovenia</a:t>
              </a:r>
              <a:endParaRPr lang="nl-BE" sz="2000" b="1" dirty="0"/>
            </a:p>
          </p:txBody>
        </p:sp>
        <p:pic>
          <p:nvPicPr>
            <p:cNvPr id="47" name="Picture 46" descr="Graphical user interface, application&#10;&#10;Description automatically generated">
              <a:extLst>
                <a:ext uri="{FF2B5EF4-FFF2-40B4-BE49-F238E27FC236}">
                  <a16:creationId xmlns:a16="http://schemas.microsoft.com/office/drawing/2014/main" id="{84C92003-65C5-1F78-7159-ACA2D7AB84BE}"/>
                </a:ext>
              </a:extLst>
            </p:cNvPr>
            <p:cNvPicPr>
              <a:picLocks noChangeAspect="1"/>
            </p:cNvPicPr>
            <p:nvPr/>
          </p:nvPicPr>
          <p:blipFill>
            <a:blip r:embed="rId2"/>
            <a:stretch>
              <a:fillRect/>
            </a:stretch>
          </p:blipFill>
          <p:spPr>
            <a:xfrm>
              <a:off x="3150965" y="2002570"/>
              <a:ext cx="1620000" cy="1186171"/>
            </a:xfrm>
            <a:prstGeom prst="rect">
              <a:avLst/>
            </a:prstGeom>
          </p:spPr>
        </p:pic>
      </p:grpSp>
      <p:sp>
        <p:nvSpPr>
          <p:cNvPr id="52" name="Content Placeholder 8">
            <a:extLst>
              <a:ext uri="{FF2B5EF4-FFF2-40B4-BE49-F238E27FC236}">
                <a16:creationId xmlns:a16="http://schemas.microsoft.com/office/drawing/2014/main" id="{CEC00C7F-06DB-ACA4-7E7C-6648E424656B}"/>
              </a:ext>
            </a:extLst>
          </p:cNvPr>
          <p:cNvSpPr txBox="1">
            <a:spLocks/>
          </p:cNvSpPr>
          <p:nvPr/>
        </p:nvSpPr>
        <p:spPr>
          <a:xfrm>
            <a:off x="2726527" y="781291"/>
            <a:ext cx="4089251" cy="13132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kern="1200">
                <a:solidFill>
                  <a:schemeClr val="tx1"/>
                </a:solidFill>
                <a:latin typeface="Sanchez" panose="020000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Sanchez" panose="020000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Sanchez" panose="020000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Sanchez" panose="020000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Sanchez" panose="020000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a:solidFill>
                  <a:schemeClr val="accent2">
                    <a:lumMod val="75000"/>
                  </a:schemeClr>
                </a:solidFill>
              </a:rPr>
              <a:t>Sending perspective</a:t>
            </a:r>
            <a:endParaRPr lang="nl-BE" sz="2800" b="1" dirty="0">
              <a:solidFill>
                <a:schemeClr val="accent2">
                  <a:lumMod val="75000"/>
                </a:schemeClr>
              </a:solidFill>
            </a:endParaRPr>
          </a:p>
        </p:txBody>
      </p:sp>
      <p:pic>
        <p:nvPicPr>
          <p:cNvPr id="55" name="Picture 54" descr="A picture containing rectangle&#10;&#10;Description automatically generated">
            <a:extLst>
              <a:ext uri="{FF2B5EF4-FFF2-40B4-BE49-F238E27FC236}">
                <a16:creationId xmlns:a16="http://schemas.microsoft.com/office/drawing/2014/main" id="{B93DE765-A788-35D9-ECFF-72706C5BB31A}"/>
              </a:ext>
            </a:extLst>
          </p:cNvPr>
          <p:cNvPicPr>
            <a:picLocks noChangeAspect="1"/>
          </p:cNvPicPr>
          <p:nvPr/>
        </p:nvPicPr>
        <p:blipFill>
          <a:blip r:embed="rId3"/>
          <a:stretch>
            <a:fillRect/>
          </a:stretch>
        </p:blipFill>
        <p:spPr>
          <a:xfrm>
            <a:off x="6351868" y="1257456"/>
            <a:ext cx="1265989" cy="1186170"/>
          </a:xfrm>
          <a:prstGeom prst="rect">
            <a:avLst/>
          </a:prstGeom>
        </p:spPr>
      </p:pic>
      <p:sp>
        <p:nvSpPr>
          <p:cNvPr id="5" name="Content Placeholder 8">
            <a:extLst>
              <a:ext uri="{FF2B5EF4-FFF2-40B4-BE49-F238E27FC236}">
                <a16:creationId xmlns:a16="http://schemas.microsoft.com/office/drawing/2014/main" id="{F3FF253F-6FCE-7985-60C4-F4C13256B67C}"/>
              </a:ext>
            </a:extLst>
          </p:cNvPr>
          <p:cNvSpPr txBox="1">
            <a:spLocks/>
          </p:cNvSpPr>
          <p:nvPr/>
        </p:nvSpPr>
        <p:spPr>
          <a:xfrm>
            <a:off x="4667392" y="2969459"/>
            <a:ext cx="4476608" cy="19664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2F4D5D"/>
                </a:solidFill>
                <a:latin typeface="Arial"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2F4D5D"/>
                </a:solidFill>
                <a:latin typeface="Arial"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2F4D5D"/>
                </a:solidFill>
                <a:latin typeface="Arial"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4D5D"/>
                </a:solidFill>
                <a:latin typeface="Arial"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4D5D"/>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t>Overrepresentation</a:t>
            </a:r>
            <a:r>
              <a:rPr lang="en-US" sz="2000" dirty="0"/>
              <a:t> </a:t>
            </a:r>
          </a:p>
          <a:p>
            <a:pPr marL="0" indent="0" algn="ctr">
              <a:buFont typeface="Arial" panose="020B0604020202020204" pitchFamily="34" charset="0"/>
              <a:buNone/>
            </a:pPr>
            <a:r>
              <a:rPr lang="en-US" sz="2000" dirty="0"/>
              <a:t>109 899 driver attestations in circulation at the end of 2023. More than </a:t>
            </a:r>
            <a:r>
              <a:rPr lang="en-US" sz="2000" b="1" dirty="0"/>
              <a:t>70 %</a:t>
            </a:r>
            <a:r>
              <a:rPr lang="en-US" sz="2000" dirty="0"/>
              <a:t> of employed persons in road freight transport in LT. </a:t>
            </a:r>
          </a:p>
          <a:p>
            <a:pPr marL="0" indent="0" algn="ctr">
              <a:buFont typeface="Arial" panose="020B0604020202020204" pitchFamily="34" charset="0"/>
              <a:buNone/>
            </a:pPr>
            <a:endParaRPr lang="en-US" sz="2000" dirty="0"/>
          </a:p>
          <a:p>
            <a:pPr marL="0" indent="0" algn="ctr">
              <a:buFont typeface="Arial" panose="020B0604020202020204" pitchFamily="34" charset="0"/>
              <a:buNone/>
            </a:pPr>
            <a:r>
              <a:rPr lang="en-US" sz="2000" dirty="0"/>
              <a:t>Particularly in </a:t>
            </a:r>
            <a:r>
              <a:rPr lang="en-US" sz="2000" b="1" dirty="0"/>
              <a:t>road freight transport</a:t>
            </a:r>
            <a:endParaRPr lang="nl-BE" sz="2000" b="1" dirty="0"/>
          </a:p>
        </p:txBody>
      </p:sp>
      <p:sp>
        <p:nvSpPr>
          <p:cNvPr id="6" name="TextBox 5">
            <a:extLst>
              <a:ext uri="{FF2B5EF4-FFF2-40B4-BE49-F238E27FC236}">
                <a16:creationId xmlns:a16="http://schemas.microsoft.com/office/drawing/2014/main" id="{393EA2B9-E29E-9DA0-A7EC-F9BF2305E6D5}"/>
              </a:ext>
            </a:extLst>
          </p:cNvPr>
          <p:cNvSpPr txBox="1"/>
          <p:nvPr/>
        </p:nvSpPr>
        <p:spPr>
          <a:xfrm>
            <a:off x="6437877" y="2516070"/>
            <a:ext cx="1501043" cy="400110"/>
          </a:xfrm>
          <a:prstGeom prst="rect">
            <a:avLst/>
          </a:prstGeom>
          <a:noFill/>
        </p:spPr>
        <p:txBody>
          <a:bodyPr wrap="square" rtlCol="0">
            <a:spAutoFit/>
          </a:bodyPr>
          <a:lstStyle/>
          <a:p>
            <a:r>
              <a:rPr lang="en-US" sz="2000" b="1" dirty="0"/>
              <a:t>Lithuania</a:t>
            </a:r>
            <a:endParaRPr lang="nl-BE" sz="2000" b="1" dirty="0"/>
          </a:p>
        </p:txBody>
      </p:sp>
    </p:spTree>
    <p:extLst>
      <p:ext uri="{BB962C8B-B14F-4D97-AF65-F5344CB8AC3E}">
        <p14:creationId xmlns:p14="http://schemas.microsoft.com/office/powerpoint/2010/main" val="354111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825A2-675D-0342-452B-BCA451562E8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304EF64-0001-5139-F1E1-1DA9F44FF183}"/>
              </a:ext>
            </a:extLst>
          </p:cNvPr>
          <p:cNvSpPr>
            <a:spLocks noGrp="1"/>
          </p:cNvSpPr>
          <p:nvPr>
            <p:ph type="title"/>
          </p:nvPr>
        </p:nvSpPr>
        <p:spPr>
          <a:xfrm>
            <a:off x="353962" y="231955"/>
            <a:ext cx="8593393" cy="1325563"/>
          </a:xfrm>
        </p:spPr>
        <p:txBody>
          <a:bodyPr>
            <a:normAutofit/>
          </a:bodyPr>
          <a:lstStyle/>
          <a:p>
            <a:r>
              <a:rPr lang="en-US" sz="3200" dirty="0"/>
              <a:t>Posting of TCNs: some challenges</a:t>
            </a:r>
            <a:endParaRPr lang="nl-NL" sz="3200" dirty="0"/>
          </a:p>
        </p:txBody>
      </p:sp>
      <p:sp>
        <p:nvSpPr>
          <p:cNvPr id="4" name="Tijdelijke aanduiding voor dianummer 3">
            <a:extLst>
              <a:ext uri="{FF2B5EF4-FFF2-40B4-BE49-F238E27FC236}">
                <a16:creationId xmlns:a16="http://schemas.microsoft.com/office/drawing/2014/main" id="{B8BEDB45-2088-6BEA-1D67-2EC13F8C55CD}"/>
              </a:ext>
            </a:extLst>
          </p:cNvPr>
          <p:cNvSpPr>
            <a:spLocks noGrp="1"/>
          </p:cNvSpPr>
          <p:nvPr>
            <p:ph type="sldNum" sz="quarter" idx="12"/>
          </p:nvPr>
        </p:nvSpPr>
        <p:spPr/>
        <p:txBody>
          <a:bodyPr/>
          <a:lstStyle/>
          <a:p>
            <a:fld id="{98EBB0EA-5BAC-FA4C-8300-43CFBEC32614}" type="slidenum">
              <a:rPr lang="nl-NL" smtClean="0"/>
              <a:t>14</a:t>
            </a:fld>
            <a:endParaRPr lang="nl-NL"/>
          </a:p>
        </p:txBody>
      </p:sp>
      <p:sp>
        <p:nvSpPr>
          <p:cNvPr id="5" name="Tijdelijke aanduiding voor inhoud 2">
            <a:extLst>
              <a:ext uri="{FF2B5EF4-FFF2-40B4-BE49-F238E27FC236}">
                <a16:creationId xmlns:a16="http://schemas.microsoft.com/office/drawing/2014/main" id="{2C3FB24F-BE72-7033-1F40-43CDB388304A}"/>
              </a:ext>
            </a:extLst>
          </p:cNvPr>
          <p:cNvSpPr>
            <a:spLocks noGrp="1"/>
          </p:cNvSpPr>
          <p:nvPr>
            <p:ph idx="1"/>
          </p:nvPr>
        </p:nvSpPr>
        <p:spPr>
          <a:xfrm>
            <a:off x="0" y="1042218"/>
            <a:ext cx="9124337" cy="5260259"/>
          </a:xfrm>
        </p:spPr>
        <p:txBody>
          <a:bodyPr>
            <a:normAutofit/>
          </a:bodyPr>
          <a:lstStyle/>
          <a:p>
            <a:pPr lvl="1"/>
            <a:r>
              <a:rPr lang="en-US" sz="2000" b="1" dirty="0">
                <a:solidFill>
                  <a:schemeClr val="tx1"/>
                </a:solidFill>
              </a:rPr>
              <a:t>Legal uncertainty </a:t>
            </a:r>
          </a:p>
          <a:p>
            <a:pPr marL="457200" lvl="1" indent="0">
              <a:buNone/>
            </a:pPr>
            <a:r>
              <a:rPr lang="en-US" sz="2000" dirty="0">
                <a:solidFill>
                  <a:schemeClr val="tx1"/>
                </a:solidFill>
              </a:rPr>
              <a:t>See</a:t>
            </a:r>
            <a:r>
              <a:rPr lang="en-US" sz="2000" b="1" dirty="0">
                <a:solidFill>
                  <a:schemeClr val="tx1"/>
                </a:solidFill>
              </a:rPr>
              <a:t> </a:t>
            </a:r>
            <a:r>
              <a:rPr lang="en-US" sz="2000" dirty="0">
                <a:solidFill>
                  <a:schemeClr val="tx1"/>
                </a:solidFill>
              </a:rPr>
              <a:t>Position paper from The Netherlands, Belgium, Denmark, Germany, Italy, Latvia and Luxembourg ‘Foster genuine and fair posting of TCNs’. </a:t>
            </a:r>
          </a:p>
          <a:p>
            <a:pPr lvl="1"/>
            <a:endParaRPr lang="en-US" sz="2000" dirty="0">
              <a:solidFill>
                <a:schemeClr val="tx1"/>
              </a:solidFill>
            </a:endParaRPr>
          </a:p>
          <a:p>
            <a:pPr lvl="1"/>
            <a:r>
              <a:rPr lang="en-US" sz="2000" b="1" dirty="0">
                <a:solidFill>
                  <a:schemeClr val="tx1"/>
                </a:solidFill>
              </a:rPr>
              <a:t>Non-compliance </a:t>
            </a:r>
          </a:p>
          <a:p>
            <a:pPr marL="457200" lvl="1" indent="0">
              <a:buNone/>
            </a:pPr>
            <a:r>
              <a:rPr lang="en-US" sz="2000" dirty="0">
                <a:solidFill>
                  <a:schemeClr val="tx1"/>
                </a:solidFill>
              </a:rPr>
              <a:t>See Letta report: </a:t>
            </a:r>
            <a:r>
              <a:rPr lang="en-US" sz="2000" i="1" dirty="0">
                <a:solidFill>
                  <a:schemeClr val="tx1"/>
                </a:solidFill>
              </a:rPr>
              <a:t>“Posted TCNs are a vulnerable group who run a higher risk of unfair, unhealthy and unsafe working conditions.”</a:t>
            </a:r>
          </a:p>
          <a:p>
            <a:pPr marL="457200" lvl="1" indent="0">
              <a:buNone/>
            </a:pPr>
            <a:endParaRPr lang="en-US" sz="100" dirty="0">
              <a:solidFill>
                <a:schemeClr val="tx1"/>
              </a:solidFill>
            </a:endParaRPr>
          </a:p>
          <a:p>
            <a:pPr marL="457200" lvl="1" indent="0">
              <a:buNone/>
            </a:pPr>
            <a:r>
              <a:rPr lang="en-US" sz="2000" dirty="0">
                <a:solidFill>
                  <a:schemeClr val="tx1"/>
                </a:solidFill>
              </a:rPr>
              <a:t>Infringements were found in roughly 60% of the inspections carried out by the Belgian labour inspectorates.</a:t>
            </a:r>
          </a:p>
          <a:p>
            <a:pPr marL="457200" lvl="1" indent="0">
              <a:buNone/>
            </a:pPr>
            <a:endParaRPr lang="en-US" sz="100" dirty="0">
              <a:solidFill>
                <a:schemeClr val="tx1"/>
              </a:solidFill>
            </a:endParaRPr>
          </a:p>
          <a:p>
            <a:pPr marL="457200" lvl="1" indent="0">
              <a:buNone/>
            </a:pPr>
            <a:r>
              <a:rPr lang="en-US" sz="2000" dirty="0">
                <a:solidFill>
                  <a:schemeClr val="tx1"/>
                </a:solidFill>
              </a:rPr>
              <a:t> </a:t>
            </a:r>
          </a:p>
          <a:p>
            <a:pPr lvl="1"/>
            <a:r>
              <a:rPr lang="en-US" sz="2000" b="1" dirty="0">
                <a:solidFill>
                  <a:schemeClr val="tx1"/>
                </a:solidFill>
              </a:rPr>
              <a:t>Additional administrative burden</a:t>
            </a:r>
          </a:p>
          <a:p>
            <a:pPr marL="457200" lvl="1" indent="0">
              <a:buNone/>
            </a:pPr>
            <a:r>
              <a:rPr lang="en-US" sz="2000" dirty="0">
                <a:solidFill>
                  <a:schemeClr val="tx1"/>
                </a:solidFill>
              </a:rPr>
              <a:t>Germany: Vander Elst visa </a:t>
            </a:r>
          </a:p>
          <a:p>
            <a:pPr marL="457200" lvl="1" indent="0">
              <a:buNone/>
            </a:pPr>
            <a:endParaRPr lang="nl-BE" sz="100" dirty="0">
              <a:solidFill>
                <a:schemeClr val="tx1"/>
              </a:solidFill>
            </a:endParaRPr>
          </a:p>
          <a:p>
            <a:pPr marL="457200" lvl="1" indent="0">
              <a:buNone/>
            </a:pPr>
            <a:r>
              <a:rPr lang="nl-BE" sz="2000" dirty="0">
                <a:solidFill>
                  <a:schemeClr val="tx1"/>
                </a:solidFill>
              </a:rPr>
              <a:t>CJEU C-540/22 </a:t>
            </a:r>
            <a:r>
              <a:rPr lang="nl-BE" sz="2000" i="1" dirty="0">
                <a:solidFill>
                  <a:schemeClr val="tx1"/>
                </a:solidFill>
              </a:rPr>
              <a:t>SN and Others v Staatssecretaris van Justitie en Veiligheid</a:t>
            </a:r>
            <a:endParaRPr lang="en-US" sz="2000" i="1" dirty="0">
              <a:solidFill>
                <a:schemeClr val="tx1"/>
              </a:solidFill>
            </a:endParaRPr>
          </a:p>
          <a:p>
            <a:pPr lvl="1"/>
            <a:endParaRPr lang="en-US" sz="2000" b="1" dirty="0">
              <a:solidFill>
                <a:schemeClr val="tx1"/>
              </a:solidFill>
            </a:endParaRPr>
          </a:p>
          <a:p>
            <a:pPr lvl="1"/>
            <a:endParaRPr lang="en-US" sz="2000" b="1" dirty="0">
              <a:solidFill>
                <a:schemeClr val="tx1"/>
              </a:solidFill>
            </a:endParaRPr>
          </a:p>
        </p:txBody>
      </p:sp>
    </p:spTree>
    <p:extLst>
      <p:ext uri="{BB962C8B-B14F-4D97-AF65-F5344CB8AC3E}">
        <p14:creationId xmlns:p14="http://schemas.microsoft.com/office/powerpoint/2010/main" val="1289508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366FB-D077-4FE0-C17B-C5E9E3BC62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BDA462-F529-094A-743F-986847D501FE}"/>
              </a:ext>
            </a:extLst>
          </p:cNvPr>
          <p:cNvSpPr>
            <a:spLocks noGrp="1"/>
          </p:cNvSpPr>
          <p:nvPr>
            <p:ph type="title"/>
          </p:nvPr>
        </p:nvSpPr>
        <p:spPr>
          <a:xfrm>
            <a:off x="373625" y="241786"/>
            <a:ext cx="8593393" cy="1325563"/>
          </a:xfrm>
        </p:spPr>
        <p:txBody>
          <a:bodyPr>
            <a:normAutofit/>
          </a:bodyPr>
          <a:lstStyle/>
          <a:p>
            <a:r>
              <a:rPr lang="en-US" sz="3200" dirty="0"/>
              <a:t>Subcontracting chains</a:t>
            </a:r>
            <a:endParaRPr lang="nl-NL" sz="3200" dirty="0"/>
          </a:p>
        </p:txBody>
      </p:sp>
      <p:sp>
        <p:nvSpPr>
          <p:cNvPr id="4" name="Tijdelijke aanduiding voor dianummer 3">
            <a:extLst>
              <a:ext uri="{FF2B5EF4-FFF2-40B4-BE49-F238E27FC236}">
                <a16:creationId xmlns:a16="http://schemas.microsoft.com/office/drawing/2014/main" id="{C2001FB8-7CEF-A728-0A4B-7BD8E63F19CC}"/>
              </a:ext>
            </a:extLst>
          </p:cNvPr>
          <p:cNvSpPr>
            <a:spLocks noGrp="1"/>
          </p:cNvSpPr>
          <p:nvPr>
            <p:ph type="sldNum" sz="quarter" idx="12"/>
          </p:nvPr>
        </p:nvSpPr>
        <p:spPr/>
        <p:txBody>
          <a:bodyPr/>
          <a:lstStyle/>
          <a:p>
            <a:fld id="{98EBB0EA-5BAC-FA4C-8300-43CFBEC32614}" type="slidenum">
              <a:rPr lang="nl-NL" smtClean="0"/>
              <a:t>15</a:t>
            </a:fld>
            <a:endParaRPr lang="nl-NL"/>
          </a:p>
        </p:txBody>
      </p:sp>
      <p:sp>
        <p:nvSpPr>
          <p:cNvPr id="5" name="Tijdelijke aanduiding voor inhoud 2">
            <a:extLst>
              <a:ext uri="{FF2B5EF4-FFF2-40B4-BE49-F238E27FC236}">
                <a16:creationId xmlns:a16="http://schemas.microsoft.com/office/drawing/2014/main" id="{21631FE7-8CE6-DD0B-75CA-95D0AD098C7D}"/>
              </a:ext>
            </a:extLst>
          </p:cNvPr>
          <p:cNvSpPr>
            <a:spLocks noGrp="1"/>
          </p:cNvSpPr>
          <p:nvPr>
            <p:ph idx="1"/>
          </p:nvPr>
        </p:nvSpPr>
        <p:spPr>
          <a:xfrm>
            <a:off x="0" y="1129816"/>
            <a:ext cx="9144001" cy="5506063"/>
          </a:xfrm>
        </p:spPr>
        <p:txBody>
          <a:bodyPr>
            <a:normAutofit/>
          </a:bodyPr>
          <a:lstStyle/>
          <a:p>
            <a:pPr marL="457200" lvl="1" indent="0">
              <a:buNone/>
            </a:pPr>
            <a:r>
              <a:rPr lang="nl-NL" b="1" dirty="0"/>
              <a:t>Subcontracting chains in </a:t>
            </a:r>
            <a:r>
              <a:rPr lang="nl-NL" b="1" u="sng" dirty="0"/>
              <a:t>the </a:t>
            </a:r>
            <a:r>
              <a:rPr lang="nl-NL" b="1" u="sng" dirty="0" err="1"/>
              <a:t>Belgian</a:t>
            </a:r>
            <a:r>
              <a:rPr lang="nl-NL" b="1" u="sng" dirty="0"/>
              <a:t> </a:t>
            </a:r>
            <a:r>
              <a:rPr lang="nl-NL" b="1" u="sng" dirty="0" err="1"/>
              <a:t>construction</a:t>
            </a:r>
            <a:r>
              <a:rPr lang="nl-NL" b="1" u="sng" dirty="0"/>
              <a:t> sector</a:t>
            </a:r>
          </a:p>
          <a:p>
            <a:pPr lvl="1"/>
            <a:endParaRPr lang="en-US" dirty="0"/>
          </a:p>
          <a:p>
            <a:pPr lvl="1"/>
            <a:r>
              <a:rPr lang="en-US" b="1" dirty="0"/>
              <a:t>One in five </a:t>
            </a:r>
            <a:r>
              <a:rPr lang="en-US" dirty="0"/>
              <a:t>subcontracting chains on large construction sites consisted of </a:t>
            </a:r>
            <a:r>
              <a:rPr lang="en-US" b="1" dirty="0"/>
              <a:t>three or more levels of subcontracting</a:t>
            </a:r>
            <a:r>
              <a:rPr lang="en-US" dirty="0"/>
              <a:t>;</a:t>
            </a:r>
          </a:p>
          <a:p>
            <a:pPr lvl="1"/>
            <a:endParaRPr lang="en-US" dirty="0"/>
          </a:p>
          <a:p>
            <a:pPr lvl="1"/>
            <a:r>
              <a:rPr lang="en-US" dirty="0"/>
              <a:t>The longest chain reported consisted of </a:t>
            </a:r>
            <a:r>
              <a:rPr lang="en-US" b="1" dirty="0"/>
              <a:t>seven levels of subcontracting</a:t>
            </a:r>
            <a:r>
              <a:rPr lang="en-US" dirty="0"/>
              <a:t>;</a:t>
            </a:r>
          </a:p>
          <a:p>
            <a:pPr lvl="1"/>
            <a:endParaRPr lang="en-US" dirty="0"/>
          </a:p>
          <a:p>
            <a:pPr lvl="1"/>
            <a:r>
              <a:rPr lang="en-US" dirty="0"/>
              <a:t>Of all subcontractors in the subcontracting chains, </a:t>
            </a:r>
            <a:r>
              <a:rPr lang="en-US" b="1" dirty="0"/>
              <a:t>20% were established abroad.</a:t>
            </a:r>
            <a:endParaRPr lang="nl-NL" dirty="0"/>
          </a:p>
        </p:txBody>
      </p:sp>
    </p:spTree>
    <p:extLst>
      <p:ext uri="{BB962C8B-B14F-4D97-AF65-F5344CB8AC3E}">
        <p14:creationId xmlns:p14="http://schemas.microsoft.com/office/powerpoint/2010/main" val="650825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775CB-71CA-E899-896C-2AD76F50215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148A2C6-4871-8AE7-A6D2-FA33DAAFEB3E}"/>
              </a:ext>
            </a:extLst>
          </p:cNvPr>
          <p:cNvSpPr/>
          <p:nvPr/>
        </p:nvSpPr>
        <p:spPr>
          <a:xfrm>
            <a:off x="132735" y="668003"/>
            <a:ext cx="8878528" cy="87152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EC12E69F-00B3-92B4-9D52-30DF6A3651EB}"/>
              </a:ext>
            </a:extLst>
          </p:cNvPr>
          <p:cNvSpPr>
            <a:spLocks noGrp="1"/>
          </p:cNvSpPr>
          <p:nvPr>
            <p:ph type="title"/>
          </p:nvPr>
        </p:nvSpPr>
        <p:spPr>
          <a:xfrm>
            <a:off x="132734" y="153549"/>
            <a:ext cx="8878528" cy="1325563"/>
          </a:xfrm>
        </p:spPr>
        <p:txBody>
          <a:bodyPr>
            <a:normAutofit/>
          </a:bodyPr>
          <a:lstStyle/>
          <a:p>
            <a:r>
              <a:rPr lang="en-US" sz="3200" dirty="0"/>
              <a:t>Subcontracting chains: country of establishment</a:t>
            </a:r>
            <a:endParaRPr lang="nl-NL" sz="3200" dirty="0"/>
          </a:p>
        </p:txBody>
      </p:sp>
      <p:sp>
        <p:nvSpPr>
          <p:cNvPr id="4" name="Tijdelijke aanduiding voor dianummer 3">
            <a:extLst>
              <a:ext uri="{FF2B5EF4-FFF2-40B4-BE49-F238E27FC236}">
                <a16:creationId xmlns:a16="http://schemas.microsoft.com/office/drawing/2014/main" id="{DBF131A4-BB8B-1F6D-CABA-9171C5FF5B48}"/>
              </a:ext>
            </a:extLst>
          </p:cNvPr>
          <p:cNvSpPr>
            <a:spLocks noGrp="1"/>
          </p:cNvSpPr>
          <p:nvPr>
            <p:ph type="sldNum" sz="quarter" idx="12"/>
          </p:nvPr>
        </p:nvSpPr>
        <p:spPr/>
        <p:txBody>
          <a:bodyPr/>
          <a:lstStyle/>
          <a:p>
            <a:fld id="{98EBB0EA-5BAC-FA4C-8300-43CFBEC32614}" type="slidenum">
              <a:rPr lang="nl-NL" smtClean="0"/>
              <a:t>16</a:t>
            </a:fld>
            <a:endParaRPr lang="nl-NL"/>
          </a:p>
        </p:txBody>
      </p:sp>
      <p:sp>
        <p:nvSpPr>
          <p:cNvPr id="7" name="Tijdelijke aanduiding voor inhoud 2">
            <a:extLst>
              <a:ext uri="{FF2B5EF4-FFF2-40B4-BE49-F238E27FC236}">
                <a16:creationId xmlns:a16="http://schemas.microsoft.com/office/drawing/2014/main" id="{EE81D16F-FEE1-0B5F-05DD-AA28C8EFB964}"/>
              </a:ext>
            </a:extLst>
          </p:cNvPr>
          <p:cNvSpPr>
            <a:spLocks noGrp="1"/>
          </p:cNvSpPr>
          <p:nvPr>
            <p:ph idx="1"/>
          </p:nvPr>
        </p:nvSpPr>
        <p:spPr>
          <a:xfrm>
            <a:off x="0" y="804007"/>
            <a:ext cx="9144001" cy="1325563"/>
          </a:xfrm>
        </p:spPr>
        <p:txBody>
          <a:bodyPr>
            <a:normAutofit/>
          </a:bodyPr>
          <a:lstStyle/>
          <a:p>
            <a:pPr marL="457200" lvl="1" indent="0" algn="ctr">
              <a:buNone/>
            </a:pPr>
            <a:r>
              <a:rPr lang="en-US" sz="2000" b="1" dirty="0"/>
              <a:t>The lower you go in the subcontracting chain, </a:t>
            </a:r>
          </a:p>
          <a:p>
            <a:pPr marL="457200" lvl="1" indent="0" algn="ctr">
              <a:buNone/>
            </a:pPr>
            <a:r>
              <a:rPr lang="en-US" sz="2000" b="1" dirty="0"/>
              <a:t>the lower the share of subcontractors established in Belgium. </a:t>
            </a:r>
            <a:endParaRPr lang="nl-NL" sz="2000" dirty="0"/>
          </a:p>
        </p:txBody>
      </p:sp>
      <p:graphicFrame>
        <p:nvGraphicFramePr>
          <p:cNvPr id="9" name="Chart 8">
            <a:extLst>
              <a:ext uri="{FF2B5EF4-FFF2-40B4-BE49-F238E27FC236}">
                <a16:creationId xmlns:a16="http://schemas.microsoft.com/office/drawing/2014/main" id="{828E1619-A454-0D03-260A-D0C3C2976BA7}"/>
              </a:ext>
            </a:extLst>
          </p:cNvPr>
          <p:cNvGraphicFramePr/>
          <p:nvPr>
            <p:extLst>
              <p:ext uri="{D42A27DB-BD31-4B8C-83A1-F6EECF244321}">
                <p14:modId xmlns:p14="http://schemas.microsoft.com/office/powerpoint/2010/main" val="150017036"/>
              </p:ext>
            </p:extLst>
          </p:nvPr>
        </p:nvGraphicFramePr>
        <p:xfrm>
          <a:off x="188434" y="1599937"/>
          <a:ext cx="8757294" cy="464265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Arrow Connector 9">
            <a:extLst>
              <a:ext uri="{FF2B5EF4-FFF2-40B4-BE49-F238E27FC236}">
                <a16:creationId xmlns:a16="http://schemas.microsoft.com/office/drawing/2014/main" id="{336FE5FC-AA67-B436-40D2-DAEA5A979894}"/>
              </a:ext>
            </a:extLst>
          </p:cNvPr>
          <p:cNvCxnSpPr>
            <a:cxnSpLocks/>
          </p:cNvCxnSpPr>
          <p:nvPr/>
        </p:nvCxnSpPr>
        <p:spPr>
          <a:xfrm>
            <a:off x="1728131" y="2682379"/>
            <a:ext cx="5687735" cy="14932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047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qr code and a sign&#10;&#10;AI-generated content may be incorrect.">
            <a:extLst>
              <a:ext uri="{FF2B5EF4-FFF2-40B4-BE49-F238E27FC236}">
                <a16:creationId xmlns:a16="http://schemas.microsoft.com/office/drawing/2014/main" id="{15B49713-BCDB-9D3C-7F78-02CEB7DE65BF}"/>
              </a:ext>
            </a:extLst>
          </p:cNvPr>
          <p:cNvPicPr>
            <a:picLocks noChangeAspect="1"/>
          </p:cNvPicPr>
          <p:nvPr/>
        </p:nvPicPr>
        <p:blipFill>
          <a:blip r:embed="rId2"/>
          <a:stretch>
            <a:fillRect/>
          </a:stretch>
        </p:blipFill>
        <p:spPr>
          <a:xfrm>
            <a:off x="953297" y="1737643"/>
            <a:ext cx="7237406" cy="2775991"/>
          </a:xfrm>
          <a:prstGeom prst="rect">
            <a:avLst/>
          </a:prstGeom>
        </p:spPr>
      </p:pic>
    </p:spTree>
    <p:extLst>
      <p:ext uri="{BB962C8B-B14F-4D97-AF65-F5344CB8AC3E}">
        <p14:creationId xmlns:p14="http://schemas.microsoft.com/office/powerpoint/2010/main" val="184554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C2713-9C19-77A3-8A81-88A089ABE746}"/>
              </a:ext>
            </a:extLst>
          </p:cNvPr>
          <p:cNvSpPr>
            <a:spLocks noGrp="1"/>
          </p:cNvSpPr>
          <p:nvPr>
            <p:ph type="title"/>
          </p:nvPr>
        </p:nvSpPr>
        <p:spPr>
          <a:xfrm>
            <a:off x="628650" y="241785"/>
            <a:ext cx="7886700" cy="1325563"/>
          </a:xfrm>
        </p:spPr>
        <p:txBody>
          <a:bodyPr/>
          <a:lstStyle/>
          <a:p>
            <a:r>
              <a:rPr lang="nl-BE" dirty="0" err="1"/>
              <a:t>Facts</a:t>
            </a:r>
            <a:r>
              <a:rPr lang="nl-BE" dirty="0"/>
              <a:t> and </a:t>
            </a:r>
            <a:r>
              <a:rPr lang="nl-BE" dirty="0" err="1"/>
              <a:t>figures</a:t>
            </a:r>
            <a:r>
              <a:rPr lang="nl-BE" dirty="0"/>
              <a:t> on … </a:t>
            </a:r>
          </a:p>
        </p:txBody>
      </p:sp>
      <p:sp>
        <p:nvSpPr>
          <p:cNvPr id="3" name="Slide Number Placeholder 2">
            <a:extLst>
              <a:ext uri="{FF2B5EF4-FFF2-40B4-BE49-F238E27FC236}">
                <a16:creationId xmlns:a16="http://schemas.microsoft.com/office/drawing/2014/main" id="{28CD8D96-3140-2D38-00EF-D83F43BB041C}"/>
              </a:ext>
            </a:extLst>
          </p:cNvPr>
          <p:cNvSpPr>
            <a:spLocks noGrp="1"/>
          </p:cNvSpPr>
          <p:nvPr>
            <p:ph type="sldNum" sz="quarter" idx="12"/>
          </p:nvPr>
        </p:nvSpPr>
        <p:spPr/>
        <p:txBody>
          <a:bodyPr/>
          <a:lstStyle/>
          <a:p>
            <a:fld id="{98EBB0EA-5BAC-FA4C-8300-43CFBEC32614}" type="slidenum">
              <a:rPr lang="nl-NL" smtClean="0"/>
              <a:t>2</a:t>
            </a:fld>
            <a:endParaRPr lang="nl-NL"/>
          </a:p>
        </p:txBody>
      </p:sp>
      <p:sp>
        <p:nvSpPr>
          <p:cNvPr id="4" name="Tijdelijke aanduiding voor inhoud 2">
            <a:extLst>
              <a:ext uri="{FF2B5EF4-FFF2-40B4-BE49-F238E27FC236}">
                <a16:creationId xmlns:a16="http://schemas.microsoft.com/office/drawing/2014/main" id="{1A1C429A-E755-1DA0-D576-C2760B218C74}"/>
              </a:ext>
            </a:extLst>
          </p:cNvPr>
          <p:cNvSpPr txBox="1">
            <a:spLocks/>
          </p:cNvSpPr>
          <p:nvPr/>
        </p:nvSpPr>
        <p:spPr>
          <a:xfrm>
            <a:off x="196645" y="1347020"/>
            <a:ext cx="8947355" cy="51324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2F4D5D"/>
                </a:solidFill>
                <a:latin typeface="Arial"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2F4D5D"/>
                </a:solidFill>
                <a:latin typeface="Arial"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2F4D5D"/>
                </a:solidFill>
                <a:latin typeface="Arial"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4D5D"/>
                </a:solidFill>
                <a:latin typeface="Arial"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4D5D"/>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nl-NL" sz="2800" dirty="0"/>
              <a:t>Intra-EU labour </a:t>
            </a:r>
            <a:r>
              <a:rPr lang="nl-NL" sz="2800" dirty="0" err="1"/>
              <a:t>mobility</a:t>
            </a:r>
            <a:endParaRPr lang="nl-NL" sz="2800" dirty="0"/>
          </a:p>
          <a:p>
            <a:pPr lvl="1"/>
            <a:endParaRPr lang="nl-NL" sz="200" dirty="0"/>
          </a:p>
          <a:p>
            <a:pPr lvl="1"/>
            <a:r>
              <a:rPr lang="nl-NL" sz="2800" dirty="0"/>
              <a:t>EU </a:t>
            </a:r>
            <a:r>
              <a:rPr lang="nl-NL" sz="2800" dirty="0" err="1"/>
              <a:t>coordination</a:t>
            </a:r>
            <a:r>
              <a:rPr lang="nl-NL" sz="2800" dirty="0"/>
              <a:t> of </a:t>
            </a:r>
            <a:r>
              <a:rPr lang="nl-NL" sz="2800" dirty="0" err="1"/>
              <a:t>social</a:t>
            </a:r>
            <a:r>
              <a:rPr lang="nl-NL" sz="2800" dirty="0"/>
              <a:t> security systems</a:t>
            </a:r>
          </a:p>
          <a:p>
            <a:pPr lvl="2"/>
            <a:r>
              <a:rPr lang="nl-NL" sz="2800" dirty="0" err="1"/>
              <a:t>Applicable</a:t>
            </a:r>
            <a:r>
              <a:rPr lang="nl-NL" sz="2800" dirty="0"/>
              <a:t> </a:t>
            </a:r>
            <a:r>
              <a:rPr lang="nl-NL" sz="2800" dirty="0" err="1"/>
              <a:t>legislation</a:t>
            </a:r>
            <a:r>
              <a:rPr lang="nl-NL" sz="2800" dirty="0"/>
              <a:t> (Portable Document A1)</a:t>
            </a:r>
          </a:p>
          <a:p>
            <a:pPr lvl="2"/>
            <a:r>
              <a:rPr lang="nl-NL" sz="2800" dirty="0"/>
              <a:t>ESSPASS</a:t>
            </a:r>
          </a:p>
          <a:p>
            <a:pPr lvl="2"/>
            <a:endParaRPr lang="nl-NL" sz="200" dirty="0"/>
          </a:p>
          <a:p>
            <a:pPr lvl="1"/>
            <a:r>
              <a:rPr lang="nl-NL" sz="2800" dirty="0"/>
              <a:t>E-</a:t>
            </a:r>
            <a:r>
              <a:rPr lang="nl-NL" sz="2800" dirty="0" err="1"/>
              <a:t>declaration</a:t>
            </a:r>
            <a:r>
              <a:rPr lang="en-US" sz="2800" dirty="0"/>
              <a:t> posting of workers</a:t>
            </a:r>
            <a:endParaRPr lang="nl-NL" sz="2800" dirty="0"/>
          </a:p>
          <a:p>
            <a:pPr lvl="1"/>
            <a:endParaRPr lang="nl-NL" sz="200" dirty="0"/>
          </a:p>
          <a:p>
            <a:pPr lvl="1"/>
            <a:r>
              <a:rPr lang="nl-NL" sz="2800" dirty="0"/>
              <a:t>Posted </a:t>
            </a:r>
            <a:r>
              <a:rPr lang="nl-NL" sz="2800" dirty="0" err="1"/>
              <a:t>third</a:t>
            </a:r>
            <a:r>
              <a:rPr lang="nl-NL" sz="2800" dirty="0"/>
              <a:t>-country </a:t>
            </a:r>
            <a:r>
              <a:rPr lang="nl-NL" sz="2800" dirty="0" err="1"/>
              <a:t>nationals</a:t>
            </a:r>
            <a:r>
              <a:rPr lang="nl-NL" sz="2800" dirty="0"/>
              <a:t> (</a:t>
            </a:r>
            <a:r>
              <a:rPr lang="nl-NL" sz="2800" dirty="0" err="1"/>
              <a:t>TCNs</a:t>
            </a:r>
            <a:r>
              <a:rPr lang="nl-NL" sz="2800" dirty="0"/>
              <a:t>)</a:t>
            </a:r>
          </a:p>
          <a:p>
            <a:pPr lvl="1"/>
            <a:endParaRPr lang="nl-NL" sz="200" dirty="0"/>
          </a:p>
          <a:p>
            <a:pPr lvl="1"/>
            <a:r>
              <a:rPr lang="nl-NL" sz="2800" dirty="0"/>
              <a:t>Subcontracting chains</a:t>
            </a:r>
          </a:p>
          <a:p>
            <a:pPr lvl="1"/>
            <a:endParaRPr lang="nl-NL" b="1" dirty="0"/>
          </a:p>
          <a:p>
            <a:pPr lvl="1"/>
            <a:endParaRPr lang="nl-NL" b="1" dirty="0"/>
          </a:p>
        </p:txBody>
      </p:sp>
    </p:spTree>
    <p:extLst>
      <p:ext uri="{BB962C8B-B14F-4D97-AF65-F5344CB8AC3E}">
        <p14:creationId xmlns:p14="http://schemas.microsoft.com/office/powerpoint/2010/main" val="616639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B0474-F9D3-D4AB-088F-BDB50F69862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CC8772F-5D90-335A-2768-1F9069C75A8C}"/>
              </a:ext>
            </a:extLst>
          </p:cNvPr>
          <p:cNvSpPr/>
          <p:nvPr/>
        </p:nvSpPr>
        <p:spPr>
          <a:xfrm>
            <a:off x="1" y="1818968"/>
            <a:ext cx="9143998" cy="2910654"/>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12ACC1A6-60C6-C309-B149-D75E4DBEB034}"/>
              </a:ext>
            </a:extLst>
          </p:cNvPr>
          <p:cNvSpPr>
            <a:spLocks noGrp="1"/>
          </p:cNvSpPr>
          <p:nvPr>
            <p:ph type="title"/>
          </p:nvPr>
        </p:nvSpPr>
        <p:spPr>
          <a:xfrm>
            <a:off x="373625" y="241786"/>
            <a:ext cx="8593393" cy="1325563"/>
          </a:xfrm>
        </p:spPr>
        <p:txBody>
          <a:bodyPr>
            <a:normAutofit/>
          </a:bodyPr>
          <a:lstStyle/>
          <a:p>
            <a:r>
              <a:rPr lang="en-US" sz="3200" dirty="0"/>
              <a:t>Intra-EU labour mobility: </a:t>
            </a:r>
            <a:r>
              <a:rPr lang="en-US" sz="3200" b="1" dirty="0"/>
              <a:t>a success story ...</a:t>
            </a:r>
            <a:r>
              <a:rPr lang="en-US" sz="3200" dirty="0"/>
              <a:t> </a:t>
            </a:r>
            <a:endParaRPr lang="nl-NL" sz="3200" dirty="0"/>
          </a:p>
        </p:txBody>
      </p:sp>
      <p:sp>
        <p:nvSpPr>
          <p:cNvPr id="4" name="Tijdelijke aanduiding voor dianummer 3">
            <a:extLst>
              <a:ext uri="{FF2B5EF4-FFF2-40B4-BE49-F238E27FC236}">
                <a16:creationId xmlns:a16="http://schemas.microsoft.com/office/drawing/2014/main" id="{4938D645-26AF-E78C-AE0F-06D9D406190C}"/>
              </a:ext>
            </a:extLst>
          </p:cNvPr>
          <p:cNvSpPr>
            <a:spLocks noGrp="1"/>
          </p:cNvSpPr>
          <p:nvPr>
            <p:ph type="sldNum" sz="quarter" idx="12"/>
          </p:nvPr>
        </p:nvSpPr>
        <p:spPr/>
        <p:txBody>
          <a:bodyPr/>
          <a:lstStyle/>
          <a:p>
            <a:fld id="{98EBB0EA-5BAC-FA4C-8300-43CFBEC32614}" type="slidenum">
              <a:rPr lang="nl-NL" smtClean="0"/>
              <a:t>3</a:t>
            </a:fld>
            <a:endParaRPr lang="nl-NL"/>
          </a:p>
        </p:txBody>
      </p:sp>
      <p:sp>
        <p:nvSpPr>
          <p:cNvPr id="5" name="Tijdelijke aanduiding voor inhoud 2">
            <a:extLst>
              <a:ext uri="{FF2B5EF4-FFF2-40B4-BE49-F238E27FC236}">
                <a16:creationId xmlns:a16="http://schemas.microsoft.com/office/drawing/2014/main" id="{6585D626-C6DA-334E-7544-A38301911FE1}"/>
              </a:ext>
            </a:extLst>
          </p:cNvPr>
          <p:cNvSpPr>
            <a:spLocks noGrp="1"/>
          </p:cNvSpPr>
          <p:nvPr>
            <p:ph idx="1"/>
          </p:nvPr>
        </p:nvSpPr>
        <p:spPr>
          <a:xfrm>
            <a:off x="1" y="1268361"/>
            <a:ext cx="9144000" cy="5427406"/>
          </a:xfrm>
        </p:spPr>
        <p:txBody>
          <a:bodyPr>
            <a:normAutofit/>
          </a:bodyPr>
          <a:lstStyle/>
          <a:p>
            <a:pPr marL="0" indent="0" algn="ctr">
              <a:buNone/>
            </a:pPr>
            <a:r>
              <a:rPr lang="en-US" dirty="0"/>
              <a:t>The different faces of intra-EU labour mobility</a:t>
            </a:r>
          </a:p>
          <a:p>
            <a:pPr marL="0" indent="0">
              <a:buNone/>
            </a:pPr>
            <a:endParaRPr lang="en-US" sz="200" dirty="0"/>
          </a:p>
          <a:p>
            <a:pPr lvl="1"/>
            <a:r>
              <a:rPr lang="en-US" b="1" dirty="0"/>
              <a:t>Active EU-movers: </a:t>
            </a:r>
            <a:r>
              <a:rPr lang="en-US" dirty="0"/>
              <a:t>7.2 million </a:t>
            </a:r>
            <a:r>
              <a:rPr lang="en-US" i="1" dirty="0"/>
              <a:t>(3.5% of labour force)</a:t>
            </a:r>
          </a:p>
          <a:p>
            <a:pPr lvl="1"/>
            <a:r>
              <a:rPr lang="en-US" b="1" dirty="0"/>
              <a:t>Frontier/cross-border workers: </a:t>
            </a:r>
            <a:r>
              <a:rPr lang="en-US" dirty="0"/>
              <a:t>1.8 million</a:t>
            </a:r>
          </a:p>
          <a:p>
            <a:pPr lvl="1"/>
            <a:r>
              <a:rPr lang="en-US" b="1" dirty="0"/>
              <a:t>Seasonal workers: </a:t>
            </a:r>
            <a:r>
              <a:rPr lang="en-US" dirty="0"/>
              <a:t>650 000 – 800 000</a:t>
            </a:r>
          </a:p>
          <a:p>
            <a:pPr lvl="1"/>
            <a:r>
              <a:rPr lang="en-US" b="1" dirty="0"/>
              <a:t>Posted workers: </a:t>
            </a:r>
            <a:r>
              <a:rPr lang="en-US" dirty="0"/>
              <a:t>2 million</a:t>
            </a:r>
          </a:p>
          <a:p>
            <a:pPr lvl="1"/>
            <a:r>
              <a:rPr lang="en-US" b="1" dirty="0"/>
              <a:t>Highly mobile workers: </a:t>
            </a:r>
            <a:r>
              <a:rPr lang="en-US" dirty="0"/>
              <a:t>1.5 million</a:t>
            </a:r>
          </a:p>
          <a:p>
            <a:pPr lvl="1"/>
            <a:r>
              <a:rPr lang="nl-NL" b="1" dirty="0"/>
              <a:t>Business travellers:</a:t>
            </a:r>
            <a:r>
              <a:rPr lang="nl-NL" dirty="0"/>
              <a:t> </a:t>
            </a:r>
            <a:r>
              <a:rPr lang="en-US" dirty="0"/>
              <a:t>25 million trips for professional reasons</a:t>
            </a:r>
            <a:endParaRPr lang="nl-NL" dirty="0"/>
          </a:p>
          <a:p>
            <a:pPr lvl="1"/>
            <a:r>
              <a:rPr lang="nl-NL" b="1" dirty="0"/>
              <a:t>Digital nomads / teleworking frontier workers</a:t>
            </a:r>
          </a:p>
          <a:p>
            <a:pPr lvl="1"/>
            <a:endParaRPr lang="nl-NL" b="1" dirty="0"/>
          </a:p>
          <a:p>
            <a:pPr lvl="1"/>
            <a:endParaRPr lang="nl-NL" b="1" dirty="0"/>
          </a:p>
        </p:txBody>
      </p:sp>
      <p:sp>
        <p:nvSpPr>
          <p:cNvPr id="7" name="TextBox 6">
            <a:extLst>
              <a:ext uri="{FF2B5EF4-FFF2-40B4-BE49-F238E27FC236}">
                <a16:creationId xmlns:a16="http://schemas.microsoft.com/office/drawing/2014/main" id="{75AFC0C1-BD57-F433-44F9-4747CAE36FF6}"/>
              </a:ext>
            </a:extLst>
          </p:cNvPr>
          <p:cNvSpPr txBox="1"/>
          <p:nvPr/>
        </p:nvSpPr>
        <p:spPr>
          <a:xfrm>
            <a:off x="530328" y="4729622"/>
            <a:ext cx="7207046" cy="338554"/>
          </a:xfrm>
          <a:prstGeom prst="rect">
            <a:avLst/>
          </a:prstGeom>
          <a:noFill/>
        </p:spPr>
        <p:txBody>
          <a:bodyPr wrap="square">
            <a:spAutoFit/>
          </a:bodyPr>
          <a:lstStyle/>
          <a:p>
            <a:r>
              <a:rPr lang="nl-BE" sz="1600" i="1" dirty="0"/>
              <a:t>Source: Annual report on intra-EU labour mobility - 2024 Edition</a:t>
            </a:r>
          </a:p>
        </p:txBody>
      </p:sp>
    </p:spTree>
    <p:extLst>
      <p:ext uri="{BB962C8B-B14F-4D97-AF65-F5344CB8AC3E}">
        <p14:creationId xmlns:p14="http://schemas.microsoft.com/office/powerpoint/2010/main" val="350520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AE824-5BEA-7036-1B9C-91E8A623615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59574E9-2081-BC0A-25A4-57B21A7FACC3}"/>
              </a:ext>
            </a:extLst>
          </p:cNvPr>
          <p:cNvSpPr>
            <a:spLocks noGrp="1"/>
          </p:cNvSpPr>
          <p:nvPr>
            <p:ph type="title"/>
          </p:nvPr>
        </p:nvSpPr>
        <p:spPr>
          <a:xfrm>
            <a:off x="373625" y="241786"/>
            <a:ext cx="8593393" cy="1325563"/>
          </a:xfrm>
        </p:spPr>
        <p:txBody>
          <a:bodyPr>
            <a:normAutofit/>
          </a:bodyPr>
          <a:lstStyle/>
          <a:p>
            <a:r>
              <a:rPr lang="en-US" sz="3200" dirty="0"/>
              <a:t>… (mainly) thanks to EU coordination of social security systems </a:t>
            </a:r>
            <a:endParaRPr lang="nl-NL" sz="3200" dirty="0"/>
          </a:p>
        </p:txBody>
      </p:sp>
      <p:sp>
        <p:nvSpPr>
          <p:cNvPr id="4" name="Tijdelijke aanduiding voor dianummer 3">
            <a:extLst>
              <a:ext uri="{FF2B5EF4-FFF2-40B4-BE49-F238E27FC236}">
                <a16:creationId xmlns:a16="http://schemas.microsoft.com/office/drawing/2014/main" id="{B2079FE2-0920-B2CA-39E2-4661E166D825}"/>
              </a:ext>
            </a:extLst>
          </p:cNvPr>
          <p:cNvSpPr>
            <a:spLocks noGrp="1"/>
          </p:cNvSpPr>
          <p:nvPr>
            <p:ph type="sldNum" sz="quarter" idx="12"/>
          </p:nvPr>
        </p:nvSpPr>
        <p:spPr/>
        <p:txBody>
          <a:bodyPr/>
          <a:lstStyle/>
          <a:p>
            <a:fld id="{98EBB0EA-5BAC-FA4C-8300-43CFBEC32614}" type="slidenum">
              <a:rPr lang="nl-NL" smtClean="0"/>
              <a:t>4</a:t>
            </a:fld>
            <a:endParaRPr lang="nl-NL"/>
          </a:p>
        </p:txBody>
      </p:sp>
      <p:sp>
        <p:nvSpPr>
          <p:cNvPr id="5" name="Tijdelijke aanduiding voor inhoud 2">
            <a:extLst>
              <a:ext uri="{FF2B5EF4-FFF2-40B4-BE49-F238E27FC236}">
                <a16:creationId xmlns:a16="http://schemas.microsoft.com/office/drawing/2014/main" id="{8BF095EC-70D6-4A26-8B7E-5EFBEC2F165C}"/>
              </a:ext>
            </a:extLst>
          </p:cNvPr>
          <p:cNvSpPr>
            <a:spLocks noGrp="1"/>
          </p:cNvSpPr>
          <p:nvPr>
            <p:ph idx="1"/>
          </p:nvPr>
        </p:nvSpPr>
        <p:spPr>
          <a:xfrm>
            <a:off x="1" y="1484672"/>
            <a:ext cx="9144000" cy="4994786"/>
          </a:xfrm>
        </p:spPr>
        <p:txBody>
          <a:bodyPr>
            <a:normAutofit/>
          </a:bodyPr>
          <a:lstStyle/>
          <a:p>
            <a:pPr lvl="1"/>
            <a:r>
              <a:rPr lang="en-US" dirty="0"/>
              <a:t>The legal framework developed at EU level, mainly by means of the EU rules on the coordination of social security systems (i.e., Regulations 883/2004 (BR) and 987/2009 (IR)), plays </a:t>
            </a:r>
            <a:r>
              <a:rPr lang="en-US" b="1" dirty="0"/>
              <a:t>a crucial role in safeguarding the social protection of persons moving within the EU</a:t>
            </a:r>
            <a:r>
              <a:rPr lang="en-US" dirty="0"/>
              <a:t>.</a:t>
            </a:r>
          </a:p>
          <a:p>
            <a:pPr lvl="1"/>
            <a:endParaRPr lang="en-US" b="1" dirty="0"/>
          </a:p>
          <a:p>
            <a:pPr lvl="1"/>
            <a:r>
              <a:rPr lang="en-US" b="1" dirty="0"/>
              <a:t>Applicable legislation:</a:t>
            </a:r>
          </a:p>
          <a:p>
            <a:pPr lvl="2">
              <a:buFont typeface="Courier New" panose="02070309020205020404" pitchFamily="49" charset="0"/>
              <a:buChar char="o"/>
            </a:pPr>
            <a:r>
              <a:rPr lang="fr-FR" sz="2200" dirty="0"/>
              <a:t>Article 12 BR </a:t>
            </a:r>
            <a:r>
              <a:rPr lang="fr-FR" sz="2200" i="1" dirty="0"/>
              <a:t>(Posting) &amp; </a:t>
            </a:r>
            <a:r>
              <a:rPr lang="fr-FR" sz="2200" dirty="0"/>
              <a:t>Article 13 BR </a:t>
            </a:r>
            <a:r>
              <a:rPr lang="fr-FR" sz="2200" i="1" dirty="0"/>
              <a:t>(Multi-state activities)</a:t>
            </a:r>
            <a:r>
              <a:rPr lang="fr-FR" sz="2200" dirty="0"/>
              <a:t>;</a:t>
            </a:r>
          </a:p>
          <a:p>
            <a:pPr lvl="2">
              <a:buFont typeface="Courier New" panose="02070309020205020404" pitchFamily="49" charset="0"/>
              <a:buChar char="o"/>
            </a:pPr>
            <a:endParaRPr lang="en-US" sz="200" dirty="0"/>
          </a:p>
          <a:p>
            <a:pPr lvl="2">
              <a:buFont typeface="Courier New" panose="02070309020205020404" pitchFamily="49" charset="0"/>
              <a:buChar char="o"/>
            </a:pPr>
            <a:r>
              <a:rPr lang="en-US" sz="2200" dirty="0"/>
              <a:t>The </a:t>
            </a:r>
            <a:r>
              <a:rPr lang="en-US" sz="2200" b="1" dirty="0"/>
              <a:t>Portable Document A1 </a:t>
            </a:r>
            <a:r>
              <a:rPr lang="en-US" sz="2200" dirty="0"/>
              <a:t>serves as proof that the person is covered by the social security system of the Member State which has issued the certificate.</a:t>
            </a:r>
          </a:p>
          <a:p>
            <a:pPr lvl="1"/>
            <a:endParaRPr lang="nl-NL" b="1" dirty="0"/>
          </a:p>
        </p:txBody>
      </p:sp>
    </p:spTree>
    <p:extLst>
      <p:ext uri="{BB962C8B-B14F-4D97-AF65-F5344CB8AC3E}">
        <p14:creationId xmlns:p14="http://schemas.microsoft.com/office/powerpoint/2010/main" val="1063836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3E9E0-8D81-B1DB-39B0-91E6FBD31AA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3C8F14B-370D-FACE-E500-D65A7FE19A49}"/>
              </a:ext>
            </a:extLst>
          </p:cNvPr>
          <p:cNvSpPr>
            <a:spLocks noGrp="1"/>
          </p:cNvSpPr>
          <p:nvPr>
            <p:ph type="title"/>
          </p:nvPr>
        </p:nvSpPr>
        <p:spPr>
          <a:xfrm>
            <a:off x="628650" y="99655"/>
            <a:ext cx="7886700" cy="1325563"/>
          </a:xfrm>
        </p:spPr>
        <p:txBody>
          <a:bodyPr>
            <a:normAutofit/>
          </a:bodyPr>
          <a:lstStyle/>
          <a:p>
            <a:r>
              <a:rPr lang="en-US" sz="3200" dirty="0"/>
              <a:t>Evolution of the number of PDs A1 issued, by type, 2007-2023</a:t>
            </a:r>
            <a:endParaRPr lang="nl-NL" sz="3200" dirty="0"/>
          </a:p>
        </p:txBody>
      </p:sp>
      <p:sp>
        <p:nvSpPr>
          <p:cNvPr id="4" name="Tijdelijke aanduiding voor dianummer 3">
            <a:extLst>
              <a:ext uri="{FF2B5EF4-FFF2-40B4-BE49-F238E27FC236}">
                <a16:creationId xmlns:a16="http://schemas.microsoft.com/office/drawing/2014/main" id="{6B0DE7A7-7430-1362-6DD2-1693218CC142}"/>
              </a:ext>
            </a:extLst>
          </p:cNvPr>
          <p:cNvSpPr>
            <a:spLocks noGrp="1"/>
          </p:cNvSpPr>
          <p:nvPr>
            <p:ph type="sldNum" sz="quarter" idx="12"/>
          </p:nvPr>
        </p:nvSpPr>
        <p:spPr/>
        <p:txBody>
          <a:bodyPr/>
          <a:lstStyle/>
          <a:p>
            <a:fld id="{98EBB0EA-5BAC-FA4C-8300-43CFBEC32614}" type="slidenum">
              <a:rPr lang="nl-NL" smtClean="0"/>
              <a:t>5</a:t>
            </a:fld>
            <a:endParaRPr lang="nl-NL"/>
          </a:p>
        </p:txBody>
      </p:sp>
      <p:graphicFrame>
        <p:nvGraphicFramePr>
          <p:cNvPr id="7" name="Chart 6">
            <a:extLst>
              <a:ext uri="{FF2B5EF4-FFF2-40B4-BE49-F238E27FC236}">
                <a16:creationId xmlns:a16="http://schemas.microsoft.com/office/drawing/2014/main" id="{BE2548FB-7E3E-40C2-A06A-02A85185C9E1}"/>
              </a:ext>
            </a:extLst>
          </p:cNvPr>
          <p:cNvGraphicFramePr/>
          <p:nvPr>
            <p:extLst>
              <p:ext uri="{D42A27DB-BD31-4B8C-83A1-F6EECF244321}">
                <p14:modId xmlns:p14="http://schemas.microsoft.com/office/powerpoint/2010/main" val="3764328272"/>
              </p:ext>
            </p:extLst>
          </p:nvPr>
        </p:nvGraphicFramePr>
        <p:xfrm>
          <a:off x="157316" y="1425217"/>
          <a:ext cx="8721213" cy="461178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ACA1A76B-ABB4-39DF-867A-6ACDC5B1AE7B}"/>
              </a:ext>
            </a:extLst>
          </p:cNvPr>
          <p:cNvSpPr txBox="1"/>
          <p:nvPr/>
        </p:nvSpPr>
        <p:spPr>
          <a:xfrm>
            <a:off x="1486822" y="1347426"/>
            <a:ext cx="4989871" cy="1477328"/>
          </a:xfrm>
          <a:prstGeom prst="rect">
            <a:avLst/>
          </a:prstGeom>
          <a:solidFill>
            <a:schemeClr val="accent6">
              <a:lumMod val="20000"/>
              <a:lumOff val="80000"/>
            </a:schemeClr>
          </a:solidFill>
          <a:ln>
            <a:solidFill>
              <a:srgbClr val="FF0000"/>
            </a:solidFill>
          </a:ln>
        </p:spPr>
        <p:txBody>
          <a:bodyPr wrap="square">
            <a:spAutoFit/>
          </a:bodyPr>
          <a:lstStyle/>
          <a:p>
            <a:pPr marL="342900" indent="-342900">
              <a:buAutoNum type="arabicPeriod"/>
            </a:pPr>
            <a:r>
              <a:rPr lang="en-US" dirty="0"/>
              <a:t>A significant increase in the number of PDs A1 issued under Article 12 (i.e., posting) since 2019</a:t>
            </a:r>
          </a:p>
          <a:p>
            <a:pPr marL="342900" indent="-342900">
              <a:buAutoNum type="arabicPeriod"/>
            </a:pPr>
            <a:endParaRPr lang="en-US" dirty="0"/>
          </a:p>
          <a:p>
            <a:pPr marL="342900" indent="-342900">
              <a:buAutoNum type="arabicPeriod"/>
            </a:pPr>
            <a:r>
              <a:rPr lang="en-US" dirty="0"/>
              <a:t>The increasing importance of PDs A1 issued under Article 13 (i.e., multi-state activities)</a:t>
            </a:r>
            <a:endParaRPr lang="en-US" b="1" dirty="0"/>
          </a:p>
        </p:txBody>
      </p:sp>
      <p:sp>
        <p:nvSpPr>
          <p:cNvPr id="11" name="TextBox 10">
            <a:extLst>
              <a:ext uri="{FF2B5EF4-FFF2-40B4-BE49-F238E27FC236}">
                <a16:creationId xmlns:a16="http://schemas.microsoft.com/office/drawing/2014/main" id="{4B191D04-1A66-B562-7D7E-0A8643501F8E}"/>
              </a:ext>
            </a:extLst>
          </p:cNvPr>
          <p:cNvSpPr txBox="1"/>
          <p:nvPr/>
        </p:nvSpPr>
        <p:spPr>
          <a:xfrm>
            <a:off x="824832" y="6334780"/>
            <a:ext cx="8053697" cy="307777"/>
          </a:xfrm>
          <a:prstGeom prst="rect">
            <a:avLst/>
          </a:prstGeom>
          <a:noFill/>
        </p:spPr>
        <p:txBody>
          <a:bodyPr wrap="square">
            <a:spAutoFit/>
          </a:bodyPr>
          <a:lstStyle/>
          <a:p>
            <a:r>
              <a:rPr lang="en-US" sz="1400" b="1" dirty="0"/>
              <a:t>Source: </a:t>
            </a:r>
            <a:r>
              <a:rPr lang="en-US" sz="1400" dirty="0"/>
              <a:t>PD A1 report – reference year 2023 </a:t>
            </a:r>
            <a:endParaRPr lang="nl-BE" sz="1400" dirty="0"/>
          </a:p>
        </p:txBody>
      </p:sp>
    </p:spTree>
    <p:extLst>
      <p:ext uri="{BB962C8B-B14F-4D97-AF65-F5344CB8AC3E}">
        <p14:creationId xmlns:p14="http://schemas.microsoft.com/office/powerpoint/2010/main" val="802340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EBE5C-0F20-F852-86B9-6045F4D1870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9D1C564-E435-7397-D01A-212FAD408C50}"/>
              </a:ext>
            </a:extLst>
          </p:cNvPr>
          <p:cNvSpPr>
            <a:spLocks noGrp="1"/>
          </p:cNvSpPr>
          <p:nvPr>
            <p:ph type="title"/>
          </p:nvPr>
        </p:nvSpPr>
        <p:spPr>
          <a:xfrm>
            <a:off x="373625" y="241786"/>
            <a:ext cx="8593393" cy="1325563"/>
          </a:xfrm>
        </p:spPr>
        <p:txBody>
          <a:bodyPr>
            <a:normAutofit/>
          </a:bodyPr>
          <a:lstStyle/>
          <a:p>
            <a:r>
              <a:rPr lang="en-US" sz="3200" dirty="0"/>
              <a:t>Overview of some challenges</a:t>
            </a:r>
            <a:endParaRPr lang="nl-NL" sz="3200" dirty="0"/>
          </a:p>
        </p:txBody>
      </p:sp>
      <p:sp>
        <p:nvSpPr>
          <p:cNvPr id="4" name="Tijdelijke aanduiding voor dianummer 3">
            <a:extLst>
              <a:ext uri="{FF2B5EF4-FFF2-40B4-BE49-F238E27FC236}">
                <a16:creationId xmlns:a16="http://schemas.microsoft.com/office/drawing/2014/main" id="{8F1790B7-1339-6CA1-45F9-CB1AB60D47B7}"/>
              </a:ext>
            </a:extLst>
          </p:cNvPr>
          <p:cNvSpPr>
            <a:spLocks noGrp="1"/>
          </p:cNvSpPr>
          <p:nvPr>
            <p:ph type="sldNum" sz="quarter" idx="12"/>
          </p:nvPr>
        </p:nvSpPr>
        <p:spPr/>
        <p:txBody>
          <a:bodyPr/>
          <a:lstStyle/>
          <a:p>
            <a:fld id="{98EBB0EA-5BAC-FA4C-8300-43CFBEC32614}" type="slidenum">
              <a:rPr lang="nl-NL" smtClean="0"/>
              <a:t>6</a:t>
            </a:fld>
            <a:endParaRPr lang="nl-NL"/>
          </a:p>
        </p:txBody>
      </p:sp>
      <p:sp>
        <p:nvSpPr>
          <p:cNvPr id="5" name="Tijdelijke aanduiding voor inhoud 2">
            <a:extLst>
              <a:ext uri="{FF2B5EF4-FFF2-40B4-BE49-F238E27FC236}">
                <a16:creationId xmlns:a16="http://schemas.microsoft.com/office/drawing/2014/main" id="{20BD4A20-6001-0944-23C4-D1F0EE7709C9}"/>
              </a:ext>
            </a:extLst>
          </p:cNvPr>
          <p:cNvSpPr>
            <a:spLocks noGrp="1"/>
          </p:cNvSpPr>
          <p:nvPr>
            <p:ph idx="1"/>
          </p:nvPr>
        </p:nvSpPr>
        <p:spPr>
          <a:xfrm>
            <a:off x="0" y="870619"/>
            <a:ext cx="9144000" cy="5663380"/>
          </a:xfrm>
        </p:spPr>
        <p:txBody>
          <a:bodyPr>
            <a:normAutofit/>
          </a:bodyPr>
          <a:lstStyle/>
          <a:p>
            <a:pPr marL="457200" lvl="1" indent="0">
              <a:buNone/>
            </a:pPr>
            <a:r>
              <a:rPr lang="en-US" dirty="0"/>
              <a:t>‘Law in books’ versus ‘law in action’: compliance and enforcement gaps</a:t>
            </a:r>
          </a:p>
          <a:p>
            <a:pPr marL="457200" lvl="1" indent="0">
              <a:buNone/>
            </a:pPr>
            <a:endParaRPr lang="en-US" sz="200" dirty="0"/>
          </a:p>
          <a:p>
            <a:pPr lvl="2">
              <a:buFont typeface="Courier New" panose="02070309020205020404" pitchFamily="49" charset="0"/>
              <a:buChar char="o"/>
            </a:pPr>
            <a:r>
              <a:rPr lang="en-US" b="1" dirty="0"/>
              <a:t>Gap between formal requirements and actual practice:</a:t>
            </a:r>
            <a:r>
              <a:rPr lang="en-US" dirty="0"/>
              <a:t> not all persons required to hold a PD A1 apply for it.</a:t>
            </a:r>
          </a:p>
          <a:p>
            <a:pPr lvl="2">
              <a:buFont typeface="Courier New" panose="02070309020205020404" pitchFamily="49" charset="0"/>
              <a:buChar char="o"/>
            </a:pPr>
            <a:endParaRPr lang="en-US" sz="200" dirty="0"/>
          </a:p>
          <a:p>
            <a:pPr lvl="2">
              <a:buFont typeface="Courier New" panose="02070309020205020404" pitchFamily="49" charset="0"/>
              <a:buChar char="o"/>
            </a:pPr>
            <a:r>
              <a:rPr lang="en-US" b="1" dirty="0"/>
              <a:t>Non-compliance with the ‘posting conditions’ </a:t>
            </a:r>
            <a:r>
              <a:rPr lang="en-US" dirty="0"/>
              <a:t>(e.g., no ‘substantial activities’ in the sending Member State).</a:t>
            </a:r>
          </a:p>
          <a:p>
            <a:pPr lvl="2">
              <a:buFont typeface="Courier New" panose="02070309020205020404" pitchFamily="49" charset="0"/>
              <a:buChar char="o"/>
            </a:pPr>
            <a:endParaRPr lang="en-US" sz="200" b="1" dirty="0"/>
          </a:p>
          <a:p>
            <a:pPr lvl="2">
              <a:buFont typeface="Courier New" panose="02070309020205020404" pitchFamily="49" charset="0"/>
              <a:buChar char="o"/>
            </a:pPr>
            <a:r>
              <a:rPr lang="en-US" b="1" dirty="0"/>
              <a:t>Circumvention of Article 12 BR via Article 13 BR? </a:t>
            </a:r>
          </a:p>
          <a:p>
            <a:pPr lvl="2">
              <a:buFont typeface="Courier New" panose="02070309020205020404" pitchFamily="49" charset="0"/>
              <a:buChar char="o"/>
            </a:pPr>
            <a:endParaRPr lang="en-US" sz="200" b="1" dirty="0"/>
          </a:p>
          <a:p>
            <a:pPr lvl="2">
              <a:buFont typeface="Courier New" panose="02070309020205020404" pitchFamily="49" charset="0"/>
              <a:buChar char="o"/>
            </a:pPr>
            <a:r>
              <a:rPr lang="en-US" b="1" dirty="0"/>
              <a:t>Verification of posting conditions: </a:t>
            </a:r>
            <a:r>
              <a:rPr lang="en-US" dirty="0"/>
              <a:t>serious doubts whether public authorities in the competent Member States verify posting conditions before issuing a PD A1 under Article 12.</a:t>
            </a:r>
          </a:p>
          <a:p>
            <a:pPr lvl="2">
              <a:buFont typeface="Courier New" panose="02070309020205020404" pitchFamily="49" charset="0"/>
              <a:buChar char="o"/>
            </a:pPr>
            <a:endParaRPr lang="en-US" sz="200" dirty="0"/>
          </a:p>
          <a:p>
            <a:pPr lvl="2">
              <a:buFont typeface="Courier New" panose="02070309020205020404" pitchFamily="49" charset="0"/>
              <a:buChar char="o"/>
            </a:pPr>
            <a:r>
              <a:rPr lang="en-US" b="1" dirty="0"/>
              <a:t>PD A1 as a ‘red herring’: </a:t>
            </a:r>
            <a:r>
              <a:rPr lang="en-US" dirty="0"/>
              <a:t>holding a PD A1 does not guarantee compliance with terms and conditions of employment or payment of social security contributions.</a:t>
            </a:r>
          </a:p>
          <a:p>
            <a:pPr lvl="2">
              <a:buFont typeface="Courier New" panose="02070309020205020404" pitchFamily="49" charset="0"/>
              <a:buChar char="o"/>
            </a:pPr>
            <a:endParaRPr lang="en-US" sz="200" dirty="0"/>
          </a:p>
          <a:p>
            <a:pPr lvl="2">
              <a:buFont typeface="Courier New" panose="02070309020205020404" pitchFamily="49" charset="0"/>
              <a:buChar char="o"/>
            </a:pPr>
            <a:r>
              <a:rPr lang="en-US" b="1" dirty="0"/>
              <a:t>Withdrawal of the PD A1:</a:t>
            </a:r>
            <a:r>
              <a:rPr lang="en-US" dirty="0"/>
              <a:t> this is only the beginning, not the end, of the story.</a:t>
            </a:r>
            <a:endParaRPr lang="nl-NL" b="1" dirty="0"/>
          </a:p>
        </p:txBody>
      </p:sp>
    </p:spTree>
    <p:extLst>
      <p:ext uri="{BB962C8B-B14F-4D97-AF65-F5344CB8AC3E}">
        <p14:creationId xmlns:p14="http://schemas.microsoft.com/office/powerpoint/2010/main" val="366638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8AF03-C6D3-B26D-2E90-8106F5876A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275F180-FF37-69A5-48AF-59C6DC82FA2B}"/>
              </a:ext>
            </a:extLst>
          </p:cNvPr>
          <p:cNvSpPr>
            <a:spLocks noGrp="1"/>
          </p:cNvSpPr>
          <p:nvPr>
            <p:ph type="title"/>
          </p:nvPr>
        </p:nvSpPr>
        <p:spPr>
          <a:xfrm>
            <a:off x="373625" y="182895"/>
            <a:ext cx="8593393" cy="1325563"/>
          </a:xfrm>
        </p:spPr>
        <p:txBody>
          <a:bodyPr>
            <a:normAutofit/>
          </a:bodyPr>
          <a:lstStyle/>
          <a:p>
            <a:r>
              <a:rPr lang="en-US" sz="3200" dirty="0"/>
              <a:t>European Social Security Pass (ESSPASS)</a:t>
            </a:r>
            <a:endParaRPr lang="nl-NL" sz="3200" dirty="0"/>
          </a:p>
        </p:txBody>
      </p:sp>
      <p:sp>
        <p:nvSpPr>
          <p:cNvPr id="4" name="Tijdelijke aanduiding voor dianummer 3">
            <a:extLst>
              <a:ext uri="{FF2B5EF4-FFF2-40B4-BE49-F238E27FC236}">
                <a16:creationId xmlns:a16="http://schemas.microsoft.com/office/drawing/2014/main" id="{C86D6A50-B8B9-E887-AF3A-12B47FF6CC7F}"/>
              </a:ext>
            </a:extLst>
          </p:cNvPr>
          <p:cNvSpPr>
            <a:spLocks noGrp="1"/>
          </p:cNvSpPr>
          <p:nvPr>
            <p:ph type="sldNum" sz="quarter" idx="12"/>
          </p:nvPr>
        </p:nvSpPr>
        <p:spPr/>
        <p:txBody>
          <a:bodyPr/>
          <a:lstStyle/>
          <a:p>
            <a:fld id="{98EBB0EA-5BAC-FA4C-8300-43CFBEC32614}" type="slidenum">
              <a:rPr lang="nl-NL" smtClean="0"/>
              <a:t>7</a:t>
            </a:fld>
            <a:endParaRPr lang="nl-NL"/>
          </a:p>
        </p:txBody>
      </p:sp>
      <p:pic>
        <p:nvPicPr>
          <p:cNvPr id="8" name="Picture 7" descr="A collage of a diagram&#10;&#10;AI-generated content may be incorrect.">
            <a:extLst>
              <a:ext uri="{FF2B5EF4-FFF2-40B4-BE49-F238E27FC236}">
                <a16:creationId xmlns:a16="http://schemas.microsoft.com/office/drawing/2014/main" id="{B6743189-C2ED-67C4-2E97-3F951F129AC7}"/>
              </a:ext>
            </a:extLst>
          </p:cNvPr>
          <p:cNvPicPr>
            <a:picLocks noChangeAspect="1"/>
          </p:cNvPicPr>
          <p:nvPr/>
        </p:nvPicPr>
        <p:blipFill>
          <a:blip r:embed="rId2"/>
          <a:stretch>
            <a:fillRect/>
          </a:stretch>
        </p:blipFill>
        <p:spPr>
          <a:xfrm>
            <a:off x="2063069" y="707923"/>
            <a:ext cx="5017861" cy="6150077"/>
          </a:xfrm>
          <a:prstGeom prst="rect">
            <a:avLst/>
          </a:prstGeom>
        </p:spPr>
      </p:pic>
    </p:spTree>
    <p:extLst>
      <p:ext uri="{BB962C8B-B14F-4D97-AF65-F5344CB8AC3E}">
        <p14:creationId xmlns:p14="http://schemas.microsoft.com/office/powerpoint/2010/main" val="287275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301EA-4797-3B5A-FA20-95DBFB9EC11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3524DB0-90EF-3E10-C664-8CF7EDE32712}"/>
              </a:ext>
            </a:extLst>
          </p:cNvPr>
          <p:cNvSpPr>
            <a:spLocks noGrp="1"/>
          </p:cNvSpPr>
          <p:nvPr>
            <p:ph type="title"/>
          </p:nvPr>
        </p:nvSpPr>
        <p:spPr>
          <a:xfrm>
            <a:off x="373625" y="188189"/>
            <a:ext cx="8593393" cy="1325563"/>
          </a:xfrm>
        </p:spPr>
        <p:txBody>
          <a:bodyPr>
            <a:normAutofit/>
          </a:bodyPr>
          <a:lstStyle/>
          <a:p>
            <a:r>
              <a:rPr lang="en-US" sz="3000" dirty="0"/>
              <a:t>From 27 prior declaration tools to a single digital declaration portal for the posting of workers?</a:t>
            </a:r>
            <a:endParaRPr lang="nl-NL" sz="3000" dirty="0"/>
          </a:p>
        </p:txBody>
      </p:sp>
      <p:sp>
        <p:nvSpPr>
          <p:cNvPr id="4" name="Tijdelijke aanduiding voor dianummer 3">
            <a:extLst>
              <a:ext uri="{FF2B5EF4-FFF2-40B4-BE49-F238E27FC236}">
                <a16:creationId xmlns:a16="http://schemas.microsoft.com/office/drawing/2014/main" id="{DB0D9E2A-71FD-1E39-4431-18DAF77C385F}"/>
              </a:ext>
            </a:extLst>
          </p:cNvPr>
          <p:cNvSpPr>
            <a:spLocks noGrp="1"/>
          </p:cNvSpPr>
          <p:nvPr>
            <p:ph type="sldNum" sz="quarter" idx="12"/>
          </p:nvPr>
        </p:nvSpPr>
        <p:spPr/>
        <p:txBody>
          <a:bodyPr/>
          <a:lstStyle/>
          <a:p>
            <a:fld id="{98EBB0EA-5BAC-FA4C-8300-43CFBEC32614}" type="slidenum">
              <a:rPr lang="nl-NL" smtClean="0"/>
              <a:t>8</a:t>
            </a:fld>
            <a:endParaRPr lang="nl-NL"/>
          </a:p>
        </p:txBody>
      </p:sp>
      <p:pic>
        <p:nvPicPr>
          <p:cNvPr id="8" name="Picture 7" descr="A screenshot of a graph&#10;&#10;AI-generated content may be incorrect.">
            <a:extLst>
              <a:ext uri="{FF2B5EF4-FFF2-40B4-BE49-F238E27FC236}">
                <a16:creationId xmlns:a16="http://schemas.microsoft.com/office/drawing/2014/main" id="{E15897B5-2250-87D0-DA4E-B193F0EE24D8}"/>
              </a:ext>
            </a:extLst>
          </p:cNvPr>
          <p:cNvPicPr>
            <a:picLocks noChangeAspect="1"/>
          </p:cNvPicPr>
          <p:nvPr/>
        </p:nvPicPr>
        <p:blipFill>
          <a:blip r:embed="rId2"/>
          <a:stretch>
            <a:fillRect/>
          </a:stretch>
        </p:blipFill>
        <p:spPr>
          <a:xfrm>
            <a:off x="494490" y="2270040"/>
            <a:ext cx="8489875" cy="3628103"/>
          </a:xfrm>
          <a:prstGeom prst="rect">
            <a:avLst/>
          </a:prstGeom>
        </p:spPr>
      </p:pic>
      <p:sp>
        <p:nvSpPr>
          <p:cNvPr id="10" name="Rectangle 9">
            <a:extLst>
              <a:ext uri="{FF2B5EF4-FFF2-40B4-BE49-F238E27FC236}">
                <a16:creationId xmlns:a16="http://schemas.microsoft.com/office/drawing/2014/main" id="{5260C70A-0AEF-88F4-F655-B43B3E4F53E3}"/>
              </a:ext>
            </a:extLst>
          </p:cNvPr>
          <p:cNvSpPr/>
          <p:nvPr/>
        </p:nvSpPr>
        <p:spPr>
          <a:xfrm>
            <a:off x="5481484" y="2713161"/>
            <a:ext cx="968477" cy="246789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xtBox 10">
            <a:extLst>
              <a:ext uri="{FF2B5EF4-FFF2-40B4-BE49-F238E27FC236}">
                <a16:creationId xmlns:a16="http://schemas.microsoft.com/office/drawing/2014/main" id="{D4E7539D-22D2-A839-9F9F-6645A6AEB5CA}"/>
              </a:ext>
            </a:extLst>
          </p:cNvPr>
          <p:cNvSpPr txBox="1"/>
          <p:nvPr/>
        </p:nvSpPr>
        <p:spPr>
          <a:xfrm>
            <a:off x="494490" y="5948389"/>
            <a:ext cx="8053697" cy="523220"/>
          </a:xfrm>
          <a:prstGeom prst="rect">
            <a:avLst/>
          </a:prstGeom>
          <a:noFill/>
        </p:spPr>
        <p:txBody>
          <a:bodyPr wrap="square">
            <a:spAutoFit/>
          </a:bodyPr>
          <a:lstStyle/>
          <a:p>
            <a:r>
              <a:rPr lang="en-US" sz="1400" b="1" i="1" dirty="0"/>
              <a:t>Source: </a:t>
            </a:r>
            <a:r>
              <a:rPr lang="en-US" sz="1400" i="1" dirty="0"/>
              <a:t>Posting of workers - Collection of data from the prior declaration tools - reference year 2023</a:t>
            </a:r>
          </a:p>
          <a:p>
            <a:endParaRPr lang="nl-BE" sz="1400" dirty="0"/>
          </a:p>
        </p:txBody>
      </p:sp>
      <p:sp>
        <p:nvSpPr>
          <p:cNvPr id="13" name="TextBox 12">
            <a:extLst>
              <a:ext uri="{FF2B5EF4-FFF2-40B4-BE49-F238E27FC236}">
                <a16:creationId xmlns:a16="http://schemas.microsoft.com/office/drawing/2014/main" id="{89865022-B3A9-0F17-425A-BF8D884A2255}"/>
              </a:ext>
            </a:extLst>
          </p:cNvPr>
          <p:cNvSpPr txBox="1"/>
          <p:nvPr/>
        </p:nvSpPr>
        <p:spPr>
          <a:xfrm>
            <a:off x="294968" y="1156821"/>
            <a:ext cx="8849031" cy="969496"/>
          </a:xfrm>
          <a:prstGeom prst="rect">
            <a:avLst/>
          </a:prstGeom>
          <a:noFill/>
        </p:spPr>
        <p:txBody>
          <a:bodyPr wrap="square">
            <a:spAutoFit/>
          </a:bodyPr>
          <a:lstStyle/>
          <a:p>
            <a:r>
              <a:rPr lang="en-US" sz="1900" b="1" dirty="0"/>
              <a:t>Draghi report : </a:t>
            </a:r>
            <a:r>
              <a:rPr lang="en-US" sz="1900" i="1" dirty="0"/>
              <a:t>“While some companies temporarily post workers from one Member State to another to fill skills gaps, more efforts are still required to facilitate this activity, for example reducing the related administrative burden for companies”.</a:t>
            </a:r>
          </a:p>
        </p:txBody>
      </p:sp>
      <p:sp>
        <p:nvSpPr>
          <p:cNvPr id="15" name="Rectangle 14">
            <a:extLst>
              <a:ext uri="{FF2B5EF4-FFF2-40B4-BE49-F238E27FC236}">
                <a16:creationId xmlns:a16="http://schemas.microsoft.com/office/drawing/2014/main" id="{20E6A6C2-482A-7ABC-F911-59A69A995B1D}"/>
              </a:ext>
            </a:extLst>
          </p:cNvPr>
          <p:cNvSpPr/>
          <p:nvPr/>
        </p:nvSpPr>
        <p:spPr>
          <a:xfrm>
            <a:off x="1435510" y="2713161"/>
            <a:ext cx="196645" cy="246789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20036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1F44-166C-8429-07DF-8567411ECEEF}"/>
              </a:ext>
            </a:extLst>
          </p:cNvPr>
          <p:cNvSpPr>
            <a:spLocks noGrp="1"/>
          </p:cNvSpPr>
          <p:nvPr>
            <p:ph type="title"/>
          </p:nvPr>
        </p:nvSpPr>
        <p:spPr>
          <a:xfrm>
            <a:off x="411876" y="797746"/>
            <a:ext cx="7886700" cy="1325563"/>
          </a:xfrm>
        </p:spPr>
        <p:txBody>
          <a:bodyPr>
            <a:noAutofit/>
          </a:bodyPr>
          <a:lstStyle/>
          <a:p>
            <a:pPr algn="ctr"/>
            <a:r>
              <a:rPr lang="en-US" dirty="0"/>
              <a:t>In 2023, </a:t>
            </a:r>
            <a:br>
              <a:rPr lang="en-US" dirty="0"/>
            </a:br>
            <a:r>
              <a:rPr lang="en-US" dirty="0"/>
              <a:t>third-country nationals (TCNs) accounted for, on average, </a:t>
            </a:r>
            <a:br>
              <a:rPr lang="en-US" dirty="0"/>
            </a:br>
            <a:r>
              <a:rPr lang="en-US" b="1" dirty="0"/>
              <a:t>20%</a:t>
            </a:r>
            <a:r>
              <a:rPr lang="en-US" dirty="0"/>
              <a:t> of incoming posted workers within the EU.</a:t>
            </a:r>
            <a:endParaRPr lang="nl-BE" dirty="0"/>
          </a:p>
        </p:txBody>
      </p:sp>
      <p:sp>
        <p:nvSpPr>
          <p:cNvPr id="4" name="Slide Number Placeholder 3">
            <a:extLst>
              <a:ext uri="{FF2B5EF4-FFF2-40B4-BE49-F238E27FC236}">
                <a16:creationId xmlns:a16="http://schemas.microsoft.com/office/drawing/2014/main" id="{D92763BE-52A5-E374-B25E-E8F243B363C1}"/>
              </a:ext>
            </a:extLst>
          </p:cNvPr>
          <p:cNvSpPr>
            <a:spLocks noGrp="1"/>
          </p:cNvSpPr>
          <p:nvPr>
            <p:ph type="sldNum" sz="quarter" idx="12"/>
          </p:nvPr>
        </p:nvSpPr>
        <p:spPr/>
        <p:txBody>
          <a:bodyPr/>
          <a:lstStyle/>
          <a:p>
            <a:fld id="{98EBB0EA-5BAC-FA4C-8300-43CFBEC32614}" type="slidenum">
              <a:rPr lang="nl-NL" smtClean="0"/>
              <a:t>9</a:t>
            </a:fld>
            <a:endParaRPr lang="nl-NL"/>
          </a:p>
        </p:txBody>
      </p:sp>
      <p:sp>
        <p:nvSpPr>
          <p:cNvPr id="6" name="TextBox 5">
            <a:extLst>
              <a:ext uri="{FF2B5EF4-FFF2-40B4-BE49-F238E27FC236}">
                <a16:creationId xmlns:a16="http://schemas.microsoft.com/office/drawing/2014/main" id="{D9AE291F-2151-C248-5382-240C1FC53ACA}"/>
              </a:ext>
            </a:extLst>
          </p:cNvPr>
          <p:cNvSpPr txBox="1"/>
          <p:nvPr/>
        </p:nvSpPr>
        <p:spPr>
          <a:xfrm>
            <a:off x="952650" y="4261246"/>
            <a:ext cx="8053697" cy="738664"/>
          </a:xfrm>
          <a:prstGeom prst="rect">
            <a:avLst/>
          </a:prstGeom>
          <a:noFill/>
        </p:spPr>
        <p:txBody>
          <a:bodyPr wrap="square">
            <a:spAutoFit/>
          </a:bodyPr>
          <a:lstStyle/>
          <a:p>
            <a:r>
              <a:rPr lang="en-US" sz="1400" b="1" dirty="0"/>
              <a:t>* </a:t>
            </a:r>
            <a:r>
              <a:rPr lang="en-US" sz="1400" dirty="0"/>
              <a:t>Excl. Germany</a:t>
            </a:r>
          </a:p>
          <a:p>
            <a:r>
              <a:rPr lang="en-US" sz="1400" b="1" dirty="0"/>
              <a:t>Source: </a:t>
            </a:r>
            <a:r>
              <a:rPr lang="en-US" sz="1400" dirty="0"/>
              <a:t>Posting of workers - Collection of data from the prior declaration tools - reference year 2023</a:t>
            </a:r>
          </a:p>
          <a:p>
            <a:endParaRPr lang="nl-BE" sz="1400" dirty="0"/>
          </a:p>
        </p:txBody>
      </p:sp>
    </p:spTree>
    <p:extLst>
      <p:ext uri="{BB962C8B-B14F-4D97-AF65-F5344CB8AC3E}">
        <p14:creationId xmlns:p14="http://schemas.microsoft.com/office/powerpoint/2010/main" val="298293454"/>
      </p:ext>
    </p:extLst>
  </p:cSld>
  <p:clrMapOvr>
    <a:masterClrMapping/>
  </p:clrMapOvr>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EN.pptx" id="{E7AD562D-E971-429A-BB17-0B4DB131281E}" vid="{1ACD07B9-B1C6-4801-B408-847E06DD37DF}"/>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osting.Stat">
    <a:dk1>
      <a:sysClr val="windowText" lastClr="000000"/>
    </a:dk1>
    <a:lt1>
      <a:sysClr val="window" lastClr="FFFFFF"/>
    </a:lt1>
    <a:dk2>
      <a:srgbClr val="44546A"/>
    </a:dk2>
    <a:lt2>
      <a:srgbClr val="E7E6E6"/>
    </a:lt2>
    <a:accent1>
      <a:srgbClr val="498DA7"/>
    </a:accent1>
    <a:accent2>
      <a:srgbClr val="3158A0"/>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CD439A4A13454F8DE643F11C4B3B72" ma:contentTypeVersion="12" ma:contentTypeDescription="Create a new document." ma:contentTypeScope="" ma:versionID="dd14a2d1f6bf12a20c407ee6f4107333">
  <xsd:schema xmlns:xsd="http://www.w3.org/2001/XMLSchema" xmlns:xs="http://www.w3.org/2001/XMLSchema" xmlns:p="http://schemas.microsoft.com/office/2006/metadata/properties" xmlns:ns1="http://schemas.microsoft.com/sharepoint/v3" xmlns:ns2="d19e911f-3482-4ae9-a137-688440a2486d" targetNamespace="http://schemas.microsoft.com/office/2006/metadata/properties" ma:root="true" ma:fieldsID="18acdc79b3b494863b1f83b0051f232b" ns1:_="" ns2:_="">
    <xsd:import namespace="http://schemas.microsoft.com/sharepoint/v3"/>
    <xsd:import namespace="d19e911f-3482-4ae9-a137-688440a2486d"/>
    <xsd:element name="properties">
      <xsd:complexType>
        <xsd:sequence>
          <xsd:element name="documentManagement">
            <xsd:complexType>
              <xsd:all>
                <xsd:element ref="ns1:_vti_ItemDeclaredRecord" minOccurs="0"/>
                <xsd:element ref="ns2:MediaServiceMetadata" minOccurs="0"/>
                <xsd:element ref="ns2:MediaServiceFastMetadata" minOccurs="0"/>
                <xsd:element ref="ns2:MediaServiceSearchPropertie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8" nillable="true" ma:displayName="Declared Record" ma:hidden="true" ma:internalName="_vti_ItemDeclaredRecord"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19e911f-3482-4ae9-a137-688440a2486d"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9e911f-3482-4ae9-a137-688440a2486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CE9021-0B6B-407D-A21C-C7422836135E}"/>
</file>

<file path=customXml/itemProps2.xml><?xml version="1.0" encoding="utf-8"?>
<ds:datastoreItem xmlns:ds="http://schemas.openxmlformats.org/officeDocument/2006/customXml" ds:itemID="{FE30B117-4B72-434D-83A8-2A8010C6DFAE}"/>
</file>

<file path=customXml/itemProps3.xml><?xml version="1.0" encoding="utf-8"?>
<ds:datastoreItem xmlns:ds="http://schemas.openxmlformats.org/officeDocument/2006/customXml" ds:itemID="{B5E1F6E1-5E5F-430F-A2F5-016161D8FE7D}"/>
</file>

<file path=docProps/app.xml><?xml version="1.0" encoding="utf-8"?>
<Properties xmlns="http://schemas.openxmlformats.org/officeDocument/2006/extended-properties" xmlns:vt="http://schemas.openxmlformats.org/officeDocument/2006/docPropsVTypes">
  <Template>PPT_EN</Template>
  <TotalTime>0</TotalTime>
  <Words>1069</Words>
  <Application>Microsoft Office PowerPoint</Application>
  <PresentationFormat>On-screen Show (4:3)</PresentationFormat>
  <Paragraphs>181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Courier New</vt:lpstr>
      <vt:lpstr>Office-thema</vt:lpstr>
      <vt:lpstr>Intra-EU labour mobility and social security coordination   Facts and figures  </vt:lpstr>
      <vt:lpstr>Facts and figures on … </vt:lpstr>
      <vt:lpstr>Intra-EU labour mobility: a success story ... </vt:lpstr>
      <vt:lpstr>… (mainly) thanks to EU coordination of social security systems </vt:lpstr>
      <vt:lpstr>Evolution of the number of PDs A1 issued, by type, 2007-2023</vt:lpstr>
      <vt:lpstr>Overview of some challenges</vt:lpstr>
      <vt:lpstr>European Social Security Pass (ESSPASS)</vt:lpstr>
      <vt:lpstr>From 27 prior declaration tools to a single digital declaration portal for the posting of workers?</vt:lpstr>
      <vt:lpstr>In 2023,  third-country nationals (TCNs) accounted for, on average,  20% of incoming posted workers within the EU.</vt:lpstr>
      <vt:lpstr>A strong concentration within a number of ... </vt:lpstr>
      <vt:lpstr>Overview of some main routes ... </vt:lpstr>
      <vt:lpstr>Posting of TCNs: Is it a ‘business model’?  </vt:lpstr>
      <vt:lpstr>Posting of TCNs: Is it a ‘business model’?</vt:lpstr>
      <vt:lpstr>Posting of TCNs: some challenges</vt:lpstr>
      <vt:lpstr>Subcontracting chains</vt:lpstr>
      <vt:lpstr>Subcontracting chains: country of establishment</vt:lpstr>
      <vt:lpstr>PowerPoint Presentation</vt:lpstr>
    </vt:vector>
  </TitlesOfParts>
  <Company>KU Leuven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Frederic De Wispelaere</dc:creator>
  <cp:lastModifiedBy>Frederic De Wispelaere</cp:lastModifiedBy>
  <cp:revision>62</cp:revision>
  <dcterms:created xsi:type="dcterms:W3CDTF">2025-10-08T14:29:32Z</dcterms:created>
  <dcterms:modified xsi:type="dcterms:W3CDTF">2025-12-01T08:22:17Z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0x010100D0CD439A4A13454F8DE643F11C4B3B72</vt:lpwstr>
  </property>
</Properties>
</file>