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8" r:id="rId4"/>
    <p:sldId id="259" r:id="rId5"/>
    <p:sldId id="261" r:id="rId6"/>
    <p:sldId id="262" r:id="rId7"/>
    <p:sldId id="263" r:id="rId8"/>
    <p:sldId id="271" r:id="rId9"/>
    <p:sldId id="264" r:id="rId10"/>
    <p:sldId id="265" r:id="rId11"/>
    <p:sldId id="282" r:id="rId12"/>
    <p:sldId id="266" r:id="rId13"/>
    <p:sldId id="268" r:id="rId14"/>
    <p:sldId id="269" r:id="rId15"/>
    <p:sldId id="270" r:id="rId16"/>
    <p:sldId id="273" r:id="rId17"/>
    <p:sldId id="272" r:id="rId18"/>
    <p:sldId id="275" r:id="rId19"/>
    <p:sldId id="267" r:id="rId20"/>
    <p:sldId id="274" r:id="rId21"/>
    <p:sldId id="284" r:id="rId22"/>
    <p:sldId id="281" r:id="rId23"/>
    <p:sldId id="280"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18"/>
    <p:restoredTop sz="94676"/>
  </p:normalViewPr>
  <p:slideViewPr>
    <p:cSldViewPr snapToGrid="0">
      <p:cViewPr varScale="1">
        <p:scale>
          <a:sx n="102" d="100"/>
          <a:sy n="102" d="100"/>
        </p:scale>
        <p:origin x="208"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4AC8E17-665E-154D-AECE-48D11F5D4BBF}" type="datetimeFigureOut">
              <a:rPr lang="it-IT" smtClean="0"/>
              <a:t>03/12/25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8F94D2-6D9A-4B4E-84BA-14FC97E047D1}" type="slidenum">
              <a:rPr lang="it-IT" smtClean="0"/>
              <a:t>‹N›</a:t>
            </a:fld>
            <a:endParaRPr lang="it-IT"/>
          </a:p>
        </p:txBody>
      </p:sp>
    </p:spTree>
    <p:extLst>
      <p:ext uri="{BB962C8B-B14F-4D97-AF65-F5344CB8AC3E}">
        <p14:creationId xmlns:p14="http://schemas.microsoft.com/office/powerpoint/2010/main" val="267555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4AC8E17-665E-154D-AECE-48D11F5D4BBF}" type="datetimeFigureOut">
              <a:rPr lang="it-IT" smtClean="0"/>
              <a:t>03/12/25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1D8F94D2-6D9A-4B4E-84BA-14FC97E047D1}" type="slidenum">
              <a:rPr lang="it-IT" smtClean="0"/>
              <a:t>‹N›</a:t>
            </a:fld>
            <a:endParaRPr lang="it-IT"/>
          </a:p>
        </p:txBody>
      </p:sp>
    </p:spTree>
    <p:extLst>
      <p:ext uri="{BB962C8B-B14F-4D97-AF65-F5344CB8AC3E}">
        <p14:creationId xmlns:p14="http://schemas.microsoft.com/office/powerpoint/2010/main" val="216117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4AC8E17-665E-154D-AECE-48D11F5D4BBF}" type="datetimeFigureOut">
              <a:rPr lang="it-IT" smtClean="0"/>
              <a:t>03/12/25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1D8F94D2-6D9A-4B4E-84BA-14FC97E047D1}" type="slidenum">
              <a:rPr lang="it-IT" smtClean="0"/>
              <a:t>‹N›</a:t>
            </a:fld>
            <a:endParaRPr lang="it-IT"/>
          </a:p>
        </p:txBody>
      </p:sp>
    </p:spTree>
    <p:extLst>
      <p:ext uri="{BB962C8B-B14F-4D97-AF65-F5344CB8AC3E}">
        <p14:creationId xmlns:p14="http://schemas.microsoft.com/office/powerpoint/2010/main" val="392993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C_Title Only">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24805717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4AC8E17-665E-154D-AECE-48D11F5D4BBF}" type="datetimeFigureOut">
              <a:rPr lang="it-IT" smtClean="0"/>
              <a:t>03/12/25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8F94D2-6D9A-4B4E-84BA-14FC97E047D1}" type="slidenum">
              <a:rPr lang="it-IT" smtClean="0"/>
              <a:t>‹N›</a:t>
            </a:fld>
            <a:endParaRPr lang="it-IT"/>
          </a:p>
        </p:txBody>
      </p:sp>
    </p:spTree>
    <p:extLst>
      <p:ext uri="{BB962C8B-B14F-4D97-AF65-F5344CB8AC3E}">
        <p14:creationId xmlns:p14="http://schemas.microsoft.com/office/powerpoint/2010/main" val="190235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4AC8E17-665E-154D-AECE-48D11F5D4BBF}" type="datetimeFigureOut">
              <a:rPr lang="it-IT" smtClean="0"/>
              <a:t>03/12/25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8F94D2-6D9A-4B4E-84BA-14FC97E047D1}" type="slidenum">
              <a:rPr lang="it-IT" smtClean="0"/>
              <a:t>‹N›</a:t>
            </a:fld>
            <a:endParaRPr lang="it-IT"/>
          </a:p>
        </p:txBody>
      </p:sp>
    </p:spTree>
    <p:extLst>
      <p:ext uri="{BB962C8B-B14F-4D97-AF65-F5344CB8AC3E}">
        <p14:creationId xmlns:p14="http://schemas.microsoft.com/office/powerpoint/2010/main" val="227607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4AC8E17-665E-154D-AECE-48D11F5D4BBF}" type="datetimeFigureOut">
              <a:rPr lang="it-IT" smtClean="0"/>
              <a:t>03/12/25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8F94D2-6D9A-4B4E-84BA-14FC97E047D1}" type="slidenum">
              <a:rPr lang="it-IT" smtClean="0"/>
              <a:t>‹N›</a:t>
            </a:fld>
            <a:endParaRPr lang="it-IT"/>
          </a:p>
        </p:txBody>
      </p:sp>
    </p:spTree>
    <p:extLst>
      <p:ext uri="{BB962C8B-B14F-4D97-AF65-F5344CB8AC3E}">
        <p14:creationId xmlns:p14="http://schemas.microsoft.com/office/powerpoint/2010/main" val="193756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4AC8E17-665E-154D-AECE-48D11F5D4BBF}" type="datetimeFigureOut">
              <a:rPr lang="it-IT" smtClean="0"/>
              <a:t>03/12/25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D8F94D2-6D9A-4B4E-84BA-14FC97E047D1}" type="slidenum">
              <a:rPr lang="it-IT" smtClean="0"/>
              <a:t>‹N›</a:t>
            </a:fld>
            <a:endParaRPr lang="it-IT"/>
          </a:p>
        </p:txBody>
      </p:sp>
    </p:spTree>
    <p:extLst>
      <p:ext uri="{BB962C8B-B14F-4D97-AF65-F5344CB8AC3E}">
        <p14:creationId xmlns:p14="http://schemas.microsoft.com/office/powerpoint/2010/main" val="62461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4AC8E17-665E-154D-AECE-48D11F5D4BBF}" type="datetimeFigureOut">
              <a:rPr lang="it-IT" smtClean="0"/>
              <a:t>03/12/25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1D8F94D2-6D9A-4B4E-84BA-14FC97E047D1}" type="slidenum">
              <a:rPr lang="it-IT" smtClean="0"/>
              <a:t>‹N›</a:t>
            </a:fld>
            <a:endParaRPr lang="it-IT"/>
          </a:p>
        </p:txBody>
      </p:sp>
    </p:spTree>
    <p:extLst>
      <p:ext uri="{BB962C8B-B14F-4D97-AF65-F5344CB8AC3E}">
        <p14:creationId xmlns:p14="http://schemas.microsoft.com/office/powerpoint/2010/main" val="235544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C8E17-665E-154D-AECE-48D11F5D4BBF}" type="datetimeFigureOut">
              <a:rPr lang="it-IT" smtClean="0"/>
              <a:t>03/12/25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1D8F94D2-6D9A-4B4E-84BA-14FC97E047D1}" type="slidenum">
              <a:rPr lang="it-IT" smtClean="0"/>
              <a:t>‹N›</a:t>
            </a:fld>
            <a:endParaRPr lang="it-IT"/>
          </a:p>
        </p:txBody>
      </p:sp>
    </p:spTree>
    <p:extLst>
      <p:ext uri="{BB962C8B-B14F-4D97-AF65-F5344CB8AC3E}">
        <p14:creationId xmlns:p14="http://schemas.microsoft.com/office/powerpoint/2010/main" val="253843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4AC8E17-665E-154D-AECE-48D11F5D4BBF}" type="datetimeFigureOut">
              <a:rPr lang="it-IT" smtClean="0"/>
              <a:t>03/12/25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1D8F94D2-6D9A-4B4E-84BA-14FC97E047D1}" type="slidenum">
              <a:rPr lang="it-IT" smtClean="0"/>
              <a:t>‹N›</a:t>
            </a:fld>
            <a:endParaRPr lang="it-IT"/>
          </a:p>
        </p:txBody>
      </p:sp>
    </p:spTree>
    <p:extLst>
      <p:ext uri="{BB962C8B-B14F-4D97-AF65-F5344CB8AC3E}">
        <p14:creationId xmlns:p14="http://schemas.microsoft.com/office/powerpoint/2010/main" val="97457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4AC8E17-665E-154D-AECE-48D11F5D4BBF}" type="datetimeFigureOut">
              <a:rPr lang="it-IT" smtClean="0"/>
              <a:t>03/12/25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8F94D2-6D9A-4B4E-84BA-14FC97E047D1}" type="slidenum">
              <a:rPr lang="it-IT" smtClean="0"/>
              <a:t>‹N›</a:t>
            </a:fld>
            <a:endParaRPr lang="it-IT"/>
          </a:p>
        </p:txBody>
      </p:sp>
    </p:spTree>
    <p:extLst>
      <p:ext uri="{BB962C8B-B14F-4D97-AF65-F5344CB8AC3E}">
        <p14:creationId xmlns:p14="http://schemas.microsoft.com/office/powerpoint/2010/main" val="12346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C8E17-665E-154D-AECE-48D11F5D4BBF}" type="datetimeFigureOut">
              <a:rPr lang="it-IT" smtClean="0"/>
              <a:t>03/12/25</a:t>
            </a:fld>
            <a:endParaRPr lang="it-IT"/>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317C6F"/>
                </a:solidFill>
              </a:defRPr>
            </a:lvl1pPr>
          </a:lstStyle>
          <a:p>
            <a:fld id="{1D8F94D2-6D9A-4B4E-84BA-14FC97E047D1}" type="slidenum">
              <a:rPr lang="it-IT" smtClean="0"/>
              <a:t>‹N›</a:t>
            </a:fld>
            <a:endParaRPr lang="it-IT"/>
          </a:p>
        </p:txBody>
      </p:sp>
      <p:pic>
        <p:nvPicPr>
          <p:cNvPr id="8" name="Picture 2" descr="Image result for copyright symbo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82316" y="6211736"/>
            <a:ext cx="670955" cy="509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5"/>
          <a:stretch>
            <a:fillRect/>
          </a:stretch>
        </p:blipFill>
        <p:spPr>
          <a:xfrm>
            <a:off x="10753271" y="115890"/>
            <a:ext cx="998517" cy="794398"/>
          </a:xfrm>
          <a:prstGeom prst="rect">
            <a:avLst/>
          </a:prstGeom>
        </p:spPr>
      </p:pic>
    </p:spTree>
    <p:extLst>
      <p:ext uri="{BB962C8B-B14F-4D97-AF65-F5344CB8AC3E}">
        <p14:creationId xmlns:p14="http://schemas.microsoft.com/office/powerpoint/2010/main" val="17697063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C2E529A-4C5E-321D-0D28-BB09947FE5FC}"/>
              </a:ext>
            </a:extLst>
          </p:cNvPr>
          <p:cNvPicPr>
            <a:picLocks noChangeAspect="1"/>
          </p:cNvPicPr>
          <p:nvPr/>
        </p:nvPicPr>
        <p:blipFill>
          <a:blip r:embed="rId2">
            <a:alphaModFix amt="80000"/>
          </a:blip>
          <a:srcRect l="8071" t="67685" r="10770"/>
          <a:stretch>
            <a:fillRect/>
          </a:stretch>
        </p:blipFill>
        <p:spPr>
          <a:xfrm>
            <a:off x="60160" y="0"/>
            <a:ext cx="12192000" cy="6858000"/>
          </a:xfrm>
          <a:prstGeom prst="rect">
            <a:avLst/>
          </a:prstGeom>
        </p:spPr>
      </p:pic>
      <p:sp>
        <p:nvSpPr>
          <p:cNvPr id="5" name="TextBox 1">
            <a:extLst>
              <a:ext uri="{FF2B5EF4-FFF2-40B4-BE49-F238E27FC236}">
                <a16:creationId xmlns:a16="http://schemas.microsoft.com/office/drawing/2014/main" id="{F88CC0F5-2271-F6A2-628A-A982C34DA5B1}"/>
              </a:ext>
            </a:extLst>
          </p:cNvPr>
          <p:cNvSpPr txBox="1"/>
          <p:nvPr/>
        </p:nvSpPr>
        <p:spPr>
          <a:xfrm>
            <a:off x="0" y="3626346"/>
            <a:ext cx="12191999" cy="3231654"/>
          </a:xfrm>
          <a:prstGeom prst="rect">
            <a:avLst/>
          </a:prstGeom>
          <a:solidFill>
            <a:schemeClr val="bg1"/>
          </a:solidFill>
        </p:spPr>
        <p:txBody>
          <a:bodyPr wrap="square" rtlCol="0">
            <a:spAutoFit/>
          </a:bodyPr>
          <a:lstStyle/>
          <a:p>
            <a:pPr algn="ctr"/>
            <a:endParaRPr lang="en-GB" sz="2800" b="1" noProof="0" dirty="0">
              <a:latin typeface="Aptos" panose="020B0004020202020204" pitchFamily="34" charset="0"/>
            </a:endParaRPr>
          </a:p>
          <a:p>
            <a:pPr algn="ctr"/>
            <a:r>
              <a:rPr lang="en-GB" sz="2800" b="1" noProof="0" dirty="0">
                <a:latin typeface="Aptos" panose="020B0004020202020204" pitchFamily="34" charset="0"/>
              </a:rPr>
              <a:t>CEPS Task Force on Strengthening the EU Transition to a Quantum Safe World </a:t>
            </a:r>
          </a:p>
          <a:p>
            <a:pPr algn="ctr"/>
            <a:r>
              <a:rPr lang="en-GB" sz="2800" b="1" noProof="0" dirty="0">
                <a:latin typeface="Aptos" panose="020B0004020202020204" pitchFamily="34" charset="0"/>
              </a:rPr>
              <a:t>Technology, Market, Governance and Policy Challenges</a:t>
            </a:r>
          </a:p>
          <a:p>
            <a:pPr algn="ctr"/>
            <a:endParaRPr lang="en-GB" sz="1400" noProof="0" dirty="0">
              <a:latin typeface="Aptos" panose="020B0004020202020204" pitchFamily="34" charset="0"/>
            </a:endParaRPr>
          </a:p>
          <a:p>
            <a:pPr algn="ctr"/>
            <a:r>
              <a:rPr lang="en-GB" noProof="0" dirty="0">
                <a:latin typeface="Aptos" panose="020B0004020202020204" pitchFamily="34" charset="0"/>
              </a:rPr>
              <a:t>3  December  2025 </a:t>
            </a:r>
          </a:p>
          <a:p>
            <a:pPr algn="ctr"/>
            <a:r>
              <a:rPr lang="en-GB" noProof="0" dirty="0">
                <a:latin typeface="Aptos" panose="020B0004020202020204" pitchFamily="34" charset="0"/>
              </a:rPr>
              <a:t>Lorenzo Pupillo, Associate Senior Research Fellow and Head of the Cybersecurity@CEPS Initiative</a:t>
            </a:r>
          </a:p>
          <a:p>
            <a:pPr algn="ctr"/>
            <a:r>
              <a:rPr lang="en-GB" noProof="0" dirty="0">
                <a:latin typeface="Aptos" panose="020B0004020202020204" pitchFamily="34" charset="0"/>
              </a:rPr>
              <a:t> Centre for European Policy Studies (CEPS)</a:t>
            </a:r>
          </a:p>
          <a:p>
            <a:endParaRPr lang="fr-BE" sz="2400" dirty="0"/>
          </a:p>
        </p:txBody>
      </p:sp>
      <p:pic>
        <p:nvPicPr>
          <p:cNvPr id="6" name="Picture 17">
            <a:extLst>
              <a:ext uri="{FF2B5EF4-FFF2-40B4-BE49-F238E27FC236}">
                <a16:creationId xmlns:a16="http://schemas.microsoft.com/office/drawing/2014/main" id="{D89A01D0-D8EE-E090-C37E-294EEA87F3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871" y="0"/>
            <a:ext cx="1464128" cy="1552863"/>
          </a:xfrm>
          <a:prstGeom prst="rect">
            <a:avLst/>
          </a:prstGeom>
        </p:spPr>
      </p:pic>
    </p:spTree>
    <p:extLst>
      <p:ext uri="{BB962C8B-B14F-4D97-AF65-F5344CB8AC3E}">
        <p14:creationId xmlns:p14="http://schemas.microsoft.com/office/powerpoint/2010/main" val="144159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348A8-6AFA-6579-CFCE-93DA1B03615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026B186-8481-BB3C-BC62-5237E392C8FB}"/>
              </a:ext>
            </a:extLst>
          </p:cNvPr>
          <p:cNvSpPr>
            <a:spLocks noGrp="1"/>
          </p:cNvSpPr>
          <p:nvPr>
            <p:ph type="title"/>
          </p:nvPr>
        </p:nvSpPr>
        <p:spPr>
          <a:xfrm>
            <a:off x="4316185" y="232342"/>
            <a:ext cx="6281057" cy="1445760"/>
          </a:xfrm>
        </p:spPr>
        <p:txBody>
          <a:bodyPr>
            <a:normAutofit/>
          </a:bodyPr>
          <a:lstStyle/>
          <a:p>
            <a:r>
              <a:rPr lang="en-GB" sz="3600" dirty="0">
                <a:latin typeface="Aptos" panose="020B0004020202020204" pitchFamily="34" charset="0"/>
              </a:rPr>
              <a:t>A Risk-Based Transition  Model</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2FC43B09-667F-5428-4309-58BBDE05A3F0}"/>
              </a:ext>
            </a:extLst>
          </p:cNvPr>
          <p:cNvSpPr>
            <a:spLocks noGrp="1"/>
          </p:cNvSpPr>
          <p:nvPr>
            <p:ph idx="1"/>
          </p:nvPr>
        </p:nvSpPr>
        <p:spPr>
          <a:xfrm>
            <a:off x="4341828" y="1825060"/>
            <a:ext cx="7862204" cy="4947556"/>
          </a:xfrm>
        </p:spPr>
        <p:txBody>
          <a:bodyPr>
            <a:normAutofit fontScale="25000" lnSpcReduction="20000"/>
          </a:bodyPr>
          <a:lstStyle/>
          <a:p>
            <a:pPr marL="0" lvl="0" indent="0">
              <a:lnSpc>
                <a:spcPct val="120000"/>
              </a:lnSpc>
              <a:spcBef>
                <a:spcPts val="700"/>
              </a:spcBef>
              <a:spcAft>
                <a:spcPts val="700"/>
              </a:spcAft>
              <a:buNone/>
            </a:pPr>
            <a:r>
              <a:rPr lang="en-GB" sz="6000" b="1" dirty="0">
                <a:latin typeface="Aptos" panose="020B0004020202020204" pitchFamily="34" charset="0"/>
              </a:rPr>
              <a:t>Crypto Agility</a:t>
            </a:r>
          </a:p>
          <a:p>
            <a:pPr lvl="1">
              <a:lnSpc>
                <a:spcPct val="120000"/>
              </a:lnSpc>
              <a:spcBef>
                <a:spcPts val="700"/>
              </a:spcBef>
              <a:spcAft>
                <a:spcPts val="700"/>
              </a:spcAft>
            </a:pPr>
            <a:r>
              <a:rPr lang="en-GB" sz="5600" dirty="0">
                <a:latin typeface="Aptos" panose="020B0004020202020204" pitchFamily="34" charset="0"/>
              </a:rPr>
              <a:t>Design cryptographic systems in a modular way, allowing replacement of cryptographic components.</a:t>
            </a:r>
            <a:endParaRPr lang="en-US" sz="5600" dirty="0">
              <a:latin typeface="Aptos" panose="020B0004020202020204" pitchFamily="34" charset="0"/>
            </a:endParaRPr>
          </a:p>
          <a:p>
            <a:pPr marL="0" lvl="0" indent="0">
              <a:lnSpc>
                <a:spcPct val="120000"/>
              </a:lnSpc>
              <a:spcBef>
                <a:spcPts val="700"/>
              </a:spcBef>
              <a:spcAft>
                <a:spcPts val="700"/>
              </a:spcAft>
              <a:buNone/>
            </a:pPr>
            <a:r>
              <a:rPr lang="en-GB" sz="6000" b="1" dirty="0">
                <a:latin typeface="Aptos" panose="020B0004020202020204" pitchFamily="34" charset="0"/>
              </a:rPr>
              <a:t>Awareness of Crypto Dependencies</a:t>
            </a:r>
          </a:p>
          <a:p>
            <a:pPr lvl="1">
              <a:lnSpc>
                <a:spcPct val="120000"/>
              </a:lnSpc>
              <a:spcBef>
                <a:spcPts val="700"/>
              </a:spcBef>
              <a:spcAft>
                <a:spcPts val="700"/>
              </a:spcAft>
            </a:pPr>
            <a:r>
              <a:rPr lang="en-GB" sz="5600" dirty="0">
                <a:latin typeface="Aptos" panose="020B0004020202020204" pitchFamily="34" charset="0"/>
              </a:rPr>
              <a:t>Understanding and managing supply chain dependencies is crucial. Organisations must engage suppliers, request clear timelines for quantum-safe capabilities, and monitor supply chain readiness.</a:t>
            </a:r>
            <a:endParaRPr lang="en-US" sz="5600" dirty="0">
              <a:latin typeface="Aptos" panose="020B0004020202020204" pitchFamily="34" charset="0"/>
            </a:endParaRPr>
          </a:p>
          <a:p>
            <a:pPr marL="0" lvl="0" indent="0">
              <a:lnSpc>
                <a:spcPct val="120000"/>
              </a:lnSpc>
              <a:spcBef>
                <a:spcPts val="700"/>
              </a:spcBef>
              <a:spcAft>
                <a:spcPts val="700"/>
              </a:spcAft>
              <a:buNone/>
            </a:pPr>
            <a:r>
              <a:rPr lang="en-GB" sz="6000" b="1" dirty="0">
                <a:latin typeface="Aptos" panose="020B0004020202020204" pitchFamily="34" charset="0"/>
              </a:rPr>
              <a:t>Crypto and Product Inventories</a:t>
            </a:r>
          </a:p>
          <a:p>
            <a:pPr lvl="1">
              <a:lnSpc>
                <a:spcPct val="120000"/>
              </a:lnSpc>
              <a:spcBef>
                <a:spcPts val="700"/>
              </a:spcBef>
              <a:spcAft>
                <a:spcPts val="700"/>
              </a:spcAft>
            </a:pPr>
            <a:r>
              <a:rPr lang="en-GB" sz="5600" dirty="0">
                <a:latin typeface="Aptos" panose="020B0004020202020204" pitchFamily="34" charset="0"/>
              </a:rPr>
              <a:t>Comprehensive inventory of internal and external dependencies, including software, hardware, APIs, and services. Critical systems should be prioritised for early migration.</a:t>
            </a:r>
            <a:endParaRPr lang="en-US" sz="5600" dirty="0">
              <a:latin typeface="Aptos" panose="020B0004020202020204" pitchFamily="34" charset="0"/>
            </a:endParaRPr>
          </a:p>
          <a:p>
            <a:pPr marL="0" lvl="0" indent="0">
              <a:lnSpc>
                <a:spcPct val="120000"/>
              </a:lnSpc>
              <a:spcBef>
                <a:spcPts val="700"/>
              </a:spcBef>
              <a:spcAft>
                <a:spcPts val="700"/>
              </a:spcAft>
              <a:buNone/>
            </a:pPr>
            <a:r>
              <a:rPr lang="en-GB" sz="6000" b="1" dirty="0">
                <a:latin typeface="Aptos" panose="020B0004020202020204" pitchFamily="34" charset="0"/>
              </a:rPr>
              <a:t>Hybrid Solutions	</a:t>
            </a:r>
          </a:p>
          <a:p>
            <a:pPr lvl="1">
              <a:lnSpc>
                <a:spcPct val="120000"/>
              </a:lnSpc>
              <a:spcBef>
                <a:spcPts val="700"/>
              </a:spcBef>
              <a:spcAft>
                <a:spcPts val="700"/>
              </a:spcAft>
            </a:pPr>
            <a:r>
              <a:rPr lang="en-GB" sz="5600" dirty="0">
                <a:latin typeface="Aptos" panose="020B0004020202020204" pitchFamily="34" charset="0"/>
              </a:rPr>
              <a:t>The coexistence of classical and quantum-resistant algorithms, known as hybrid cryptography, ensures interoperability and redundancy. The Task Force recommends broadening the definition of hybrid solutions to encompass “context-aware, technically inclusive approaches” that combine multiple cryptographic mechanisms for resilience, such as PQC/Traditional and PQC/QKD</a:t>
            </a:r>
            <a:endParaRPr lang="en-US" sz="5600"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7D3FB1FE-35CC-7073-BDBF-AC870E75DAEC}"/>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96266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1BFD4-7B9F-BC65-0069-3E99F4C20E9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3FB29DA-CF8E-06EB-5886-31F661B91CA1}"/>
              </a:ext>
            </a:extLst>
          </p:cNvPr>
          <p:cNvSpPr>
            <a:spLocks noGrp="1"/>
          </p:cNvSpPr>
          <p:nvPr>
            <p:ph type="title"/>
          </p:nvPr>
        </p:nvSpPr>
        <p:spPr>
          <a:xfrm>
            <a:off x="4316185" y="232342"/>
            <a:ext cx="6255561" cy="1445760"/>
          </a:xfrm>
        </p:spPr>
        <p:txBody>
          <a:bodyPr>
            <a:noAutofit/>
          </a:bodyPr>
          <a:lstStyle/>
          <a:p>
            <a:r>
              <a:rPr lang="en-GB" sz="3600" noProof="0" dirty="0">
                <a:latin typeface="Aptos" panose="020B0004020202020204" pitchFamily="34" charset="0"/>
              </a:rPr>
              <a:t>Crypto agility</a:t>
            </a:r>
          </a:p>
        </p:txBody>
      </p:sp>
      <p:sp>
        <p:nvSpPr>
          <p:cNvPr id="3" name="Segnaposto contenuto 2">
            <a:extLst>
              <a:ext uri="{FF2B5EF4-FFF2-40B4-BE49-F238E27FC236}">
                <a16:creationId xmlns:a16="http://schemas.microsoft.com/office/drawing/2014/main" id="{5A306461-399F-305F-50B8-9E6AD8A3C4C3}"/>
              </a:ext>
            </a:extLst>
          </p:cNvPr>
          <p:cNvSpPr>
            <a:spLocks noGrp="1"/>
          </p:cNvSpPr>
          <p:nvPr>
            <p:ph idx="1"/>
          </p:nvPr>
        </p:nvSpPr>
        <p:spPr>
          <a:xfrm>
            <a:off x="4316186" y="2069431"/>
            <a:ext cx="6993498" cy="4030579"/>
          </a:xfrm>
        </p:spPr>
        <p:txBody>
          <a:bodyPr>
            <a:normAutofit fontScale="25000" lnSpcReduction="20000"/>
          </a:bodyPr>
          <a:lstStyle/>
          <a:p>
            <a:pPr>
              <a:lnSpc>
                <a:spcPct val="100000"/>
              </a:lnSpc>
              <a:spcBef>
                <a:spcPts val="700"/>
              </a:spcBef>
              <a:spcAft>
                <a:spcPts val="700"/>
              </a:spcAft>
            </a:pPr>
            <a:r>
              <a:rPr lang="en-GB" sz="7200" dirty="0"/>
              <a:t>Cryptographic agility is the design of cryptographic protocols and systems in a modular way that enables replacing the cryptographic components. Rather than a one-off swap of algorithms, the crypto-agile approach entails building the capacity to change cryptographic algorithms and protocols rapidly with minimal disruption. </a:t>
            </a:r>
            <a:endParaRPr lang="en-US" sz="7200" dirty="0"/>
          </a:p>
          <a:p>
            <a:pPr>
              <a:lnSpc>
                <a:spcPct val="100000"/>
              </a:lnSpc>
              <a:spcBef>
                <a:spcPts val="700"/>
              </a:spcBef>
              <a:spcAft>
                <a:spcPts val="700"/>
              </a:spcAft>
            </a:pPr>
            <a:r>
              <a:rPr lang="en-GB" sz="7200" dirty="0"/>
              <a:t>When an application uses cryptography (like encryption or hashing), it should be designed so that you can </a:t>
            </a:r>
            <a:r>
              <a:rPr lang="en-GB" sz="7200" b="1" dirty="0"/>
              <a:t>change the algorithm</a:t>
            </a:r>
            <a:r>
              <a:rPr lang="en-GB" sz="7200" dirty="0"/>
              <a:t> — for example, switch from AES to another method — just by </a:t>
            </a:r>
            <a:r>
              <a:rPr lang="en-GB" sz="7200" b="1" dirty="0"/>
              <a:t>updating a setting or configuration file</a:t>
            </a:r>
            <a:r>
              <a:rPr lang="en-GB" sz="7200" dirty="0"/>
              <a:t>, </a:t>
            </a:r>
            <a:r>
              <a:rPr lang="en-GB" sz="7200" b="1" dirty="0"/>
              <a:t>not by rewriting or changing the program’s code</a:t>
            </a:r>
          </a:p>
          <a:p>
            <a:pPr>
              <a:lnSpc>
                <a:spcPct val="100000"/>
              </a:lnSpc>
              <a:spcBef>
                <a:spcPts val="700"/>
              </a:spcBef>
              <a:spcAft>
                <a:spcPts val="700"/>
              </a:spcAft>
            </a:pPr>
            <a:r>
              <a:rPr lang="en-GB" sz="7200" dirty="0"/>
              <a:t>It’s as much a software engineering challenge as a cryptographic one. Agility also implies maintaining interoperability during the migration, which is deemed a necessity.</a:t>
            </a:r>
            <a:endParaRPr lang="en-US" sz="7200" dirty="0"/>
          </a:p>
          <a:p>
            <a:pPr>
              <a:lnSpc>
                <a:spcPct val="100000"/>
              </a:lnSpc>
              <a:spcBef>
                <a:spcPts val="700"/>
              </a:spcBef>
              <a:spcAft>
                <a:spcPts val="700"/>
              </a:spcAft>
            </a:pPr>
            <a:r>
              <a:rPr lang="en-GB" sz="7200" dirty="0"/>
              <a:t>Research on cryptographic agility will likely be useful in the future</a:t>
            </a:r>
            <a:r>
              <a:rPr lang="en-GB" sz="7200" b="1" dirty="0"/>
              <a:t>: it is unlikely that the transition to quantum-resistant cryptography will be the last time cryptographic agility will be needed.</a:t>
            </a:r>
            <a:endParaRPr lang="en-US" sz="7200" dirty="0"/>
          </a:p>
          <a:p>
            <a:pPr>
              <a:lnSpc>
                <a:spcPct val="100000"/>
              </a:lnSpc>
              <a:spcBef>
                <a:spcPts val="700"/>
              </a:spcBef>
              <a:spcAft>
                <a:spcPts val="700"/>
              </a:spcAft>
            </a:pPr>
            <a:endParaRPr lang="en-GB" b="1" dirty="0"/>
          </a:p>
          <a:p>
            <a:pPr>
              <a:lnSpc>
                <a:spcPct val="100000"/>
              </a:lnSpc>
              <a:spcBef>
                <a:spcPts val="700"/>
              </a:spcBef>
              <a:spcAft>
                <a:spcPts val="700"/>
              </a:spcAft>
            </a:pPr>
            <a:endParaRPr lang="en-GB" b="1" dirty="0"/>
          </a:p>
          <a:p>
            <a:pPr>
              <a:lnSpc>
                <a:spcPct val="100000"/>
              </a:lnSpc>
              <a:spcBef>
                <a:spcPts val="700"/>
              </a:spcBef>
              <a:spcAft>
                <a:spcPts val="700"/>
              </a:spcAft>
            </a:pPr>
            <a:endParaRPr lang="en-US" dirty="0"/>
          </a:p>
          <a:p>
            <a:pPr marL="0" indent="0">
              <a:lnSpc>
                <a:spcPct val="100000"/>
              </a:lnSpc>
              <a:spcBef>
                <a:spcPts val="700"/>
              </a:spcBef>
              <a:spcAft>
                <a:spcPts val="700"/>
              </a:spcAft>
              <a:buNone/>
            </a:pPr>
            <a:r>
              <a:rPr lang="en-GB" dirty="0">
                <a:latin typeface="Aptos" panose="020B0004020202020204" pitchFamily="34" charset="0"/>
              </a:rPr>
              <a:t>.</a:t>
            </a:r>
            <a:endParaRPr lang="it-IT"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B167DBD1-9068-86E3-A431-99C245D16D1B}"/>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422068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7DB0-CA29-AA77-0B9D-42061B2B359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398FB6E-6053-292C-B97D-557C084780CF}"/>
              </a:ext>
            </a:extLst>
          </p:cNvPr>
          <p:cNvSpPr>
            <a:spLocks noGrp="1"/>
          </p:cNvSpPr>
          <p:nvPr>
            <p:ph type="title"/>
          </p:nvPr>
        </p:nvSpPr>
        <p:spPr>
          <a:xfrm>
            <a:off x="391886" y="161629"/>
            <a:ext cx="8703128" cy="1449502"/>
          </a:xfrm>
        </p:spPr>
        <p:txBody>
          <a:bodyPr>
            <a:normAutofit/>
          </a:bodyPr>
          <a:lstStyle/>
          <a:p>
            <a:r>
              <a:rPr lang="en-GB" sz="3600" dirty="0">
                <a:latin typeface="Aptos" panose="020B0004020202020204" pitchFamily="34" charset="0"/>
              </a:rPr>
              <a:t>Crypto Dependencies Mapping</a:t>
            </a:r>
            <a:endParaRPr lang="it-IT" sz="3600" dirty="0">
              <a:latin typeface="Aptos" panose="020B0004020202020204" pitchFamily="34" charset="0"/>
            </a:endParaRPr>
          </a:p>
        </p:txBody>
      </p:sp>
      <p:pic>
        <p:nvPicPr>
          <p:cNvPr id="5" name="Segnaposto contenuto 3" descr="Immagine che contiene testo, diagramma, schermata, linea&#10;&#10;Il contenuto generato dall'IA potrebbe non essere corretto.">
            <a:extLst>
              <a:ext uri="{FF2B5EF4-FFF2-40B4-BE49-F238E27FC236}">
                <a16:creationId xmlns:a16="http://schemas.microsoft.com/office/drawing/2014/main" id="{459C2D0D-7688-EBF7-1154-C3A23CA67A1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11131"/>
            <a:ext cx="12192000" cy="5246869"/>
          </a:xfrm>
          <a:prstGeom prst="rect">
            <a:avLst/>
          </a:prstGeom>
          <a:noFill/>
        </p:spPr>
      </p:pic>
    </p:spTree>
    <p:extLst>
      <p:ext uri="{BB962C8B-B14F-4D97-AF65-F5344CB8AC3E}">
        <p14:creationId xmlns:p14="http://schemas.microsoft.com/office/powerpoint/2010/main" val="58555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00F0-A81C-2717-30CB-F60F6E7F769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7522494-47F5-4937-AF44-B7A64D3B4D57}"/>
              </a:ext>
            </a:extLst>
          </p:cNvPr>
          <p:cNvSpPr>
            <a:spLocks noGrp="1"/>
          </p:cNvSpPr>
          <p:nvPr>
            <p:ph type="title"/>
          </p:nvPr>
        </p:nvSpPr>
        <p:spPr>
          <a:xfrm>
            <a:off x="4316186" y="464683"/>
            <a:ext cx="6544319" cy="1445760"/>
          </a:xfrm>
        </p:spPr>
        <p:txBody>
          <a:bodyPr>
            <a:normAutofit fontScale="90000"/>
          </a:bodyPr>
          <a:lstStyle/>
          <a:p>
            <a:r>
              <a:rPr lang="en-GB" sz="4000" dirty="0">
                <a:latin typeface="Aptos" panose="020B0004020202020204" pitchFamily="34" charset="0"/>
              </a:rPr>
              <a:t>Engage with suppliers to take care of crypto dependencies</a:t>
            </a:r>
            <a:br>
              <a:rPr lang="it-IT" dirty="0"/>
            </a:br>
            <a:endParaRPr lang="it-IT" dirty="0"/>
          </a:p>
        </p:txBody>
      </p:sp>
      <p:sp>
        <p:nvSpPr>
          <p:cNvPr id="3" name="Segnaposto contenuto 2">
            <a:extLst>
              <a:ext uri="{FF2B5EF4-FFF2-40B4-BE49-F238E27FC236}">
                <a16:creationId xmlns:a16="http://schemas.microsoft.com/office/drawing/2014/main" id="{66EECAA2-155D-097F-9CD9-B6CD8C2E7ACF}"/>
              </a:ext>
            </a:extLst>
          </p:cNvPr>
          <p:cNvSpPr>
            <a:spLocks noGrp="1"/>
          </p:cNvSpPr>
          <p:nvPr>
            <p:ph idx="1"/>
          </p:nvPr>
        </p:nvSpPr>
        <p:spPr>
          <a:xfrm>
            <a:off x="4316186" y="1910443"/>
            <a:ext cx="7731435" cy="4947557"/>
          </a:xfrm>
        </p:spPr>
        <p:txBody>
          <a:bodyPr>
            <a:normAutofit/>
          </a:bodyPr>
          <a:lstStyle/>
          <a:p>
            <a:pPr lvl="0">
              <a:lnSpc>
                <a:spcPct val="120000"/>
              </a:lnSpc>
              <a:spcBef>
                <a:spcPts val="700"/>
              </a:spcBef>
              <a:spcAft>
                <a:spcPts val="700"/>
              </a:spcAft>
            </a:pPr>
            <a:r>
              <a:rPr lang="en-GB" sz="1600" dirty="0">
                <a:latin typeface="Aptos" panose="020B0004020202020204" pitchFamily="34" charset="0"/>
              </a:rPr>
              <a:t>Most organisations rely heavily on third-party products and services. </a:t>
            </a:r>
            <a:r>
              <a:rPr lang="en-GB" sz="1600" b="1" dirty="0">
                <a:latin typeface="Aptos" panose="020B0004020202020204" pitchFamily="34" charset="0"/>
              </a:rPr>
              <a:t>Migration to PQC often stalls when critical products or dependencies are beyond the direct control of the organisation. </a:t>
            </a:r>
            <a:endParaRPr lang="en-US" sz="1600" b="1" dirty="0">
              <a:latin typeface="Aptos" panose="020B0004020202020204" pitchFamily="34" charset="0"/>
            </a:endParaRPr>
          </a:p>
          <a:p>
            <a:pPr lvl="0">
              <a:lnSpc>
                <a:spcPct val="120000"/>
              </a:lnSpc>
              <a:spcBef>
                <a:spcPts val="700"/>
              </a:spcBef>
              <a:spcAft>
                <a:spcPts val="700"/>
              </a:spcAft>
            </a:pPr>
            <a:r>
              <a:rPr lang="en-GB" sz="1600" dirty="0">
                <a:latin typeface="Aptos" panose="020B0004020202020204" pitchFamily="34" charset="0"/>
              </a:rPr>
              <a:t>Software vendors and suppliers are on staggered upgrade schedules, and many cryptographic components are buried in complex, </a:t>
            </a:r>
            <a:r>
              <a:rPr lang="en-GB" sz="1600" b="1" dirty="0">
                <a:latin typeface="Aptos" panose="020B0004020202020204" pitchFamily="34" charset="0"/>
              </a:rPr>
              <a:t>nested dependencies. </a:t>
            </a:r>
            <a:endParaRPr lang="en-US" sz="1600" b="1" dirty="0">
              <a:latin typeface="Aptos" panose="020B0004020202020204" pitchFamily="34" charset="0"/>
            </a:endParaRPr>
          </a:p>
          <a:p>
            <a:pPr lvl="0">
              <a:lnSpc>
                <a:spcPct val="120000"/>
              </a:lnSpc>
              <a:spcBef>
                <a:spcPts val="700"/>
              </a:spcBef>
              <a:spcAft>
                <a:spcPts val="700"/>
              </a:spcAft>
            </a:pPr>
            <a:r>
              <a:rPr lang="en-GB" sz="1600" dirty="0">
                <a:latin typeface="Aptos" panose="020B0004020202020204" pitchFamily="34" charset="0"/>
              </a:rPr>
              <a:t>To address this, </a:t>
            </a:r>
            <a:r>
              <a:rPr lang="en-GB" sz="1600" b="1" dirty="0">
                <a:latin typeface="Aptos" panose="020B0004020202020204" pitchFamily="34" charset="0"/>
              </a:rPr>
              <a:t>organisations need robust engagement with suppliers</a:t>
            </a:r>
            <a:r>
              <a:rPr lang="en-GB" sz="1600" dirty="0">
                <a:latin typeface="Aptos" panose="020B0004020202020204" pitchFamily="34" charset="0"/>
              </a:rPr>
              <a:t>, clear requests for timelines on quantum-safe capabilities, and a mechanism for tracking supply chain readiness.</a:t>
            </a:r>
          </a:p>
          <a:p>
            <a:pPr lvl="0">
              <a:lnSpc>
                <a:spcPct val="120000"/>
              </a:lnSpc>
              <a:spcBef>
                <a:spcPts val="700"/>
              </a:spcBef>
              <a:spcAft>
                <a:spcPts val="700"/>
              </a:spcAft>
            </a:pPr>
            <a:r>
              <a:rPr lang="en-GB" sz="1600" dirty="0">
                <a:latin typeface="Aptos" panose="020B0004020202020204" pitchFamily="34" charset="0"/>
              </a:rPr>
              <a:t>Actionable planning begins with an inventory of internal and external dependencies, software, hardware, APIs, and services so that organisations can engage suppliers, demand timelines for upgrades, and plan accordingly. </a:t>
            </a:r>
            <a:endParaRPr lang="en-US" sz="1600" dirty="0">
              <a:latin typeface="Aptos" panose="020B0004020202020204" pitchFamily="34" charset="0"/>
            </a:endParaRPr>
          </a:p>
        </p:txBody>
      </p:sp>
      <p:pic>
        <p:nvPicPr>
          <p:cNvPr id="4" name="Immagine 3">
            <a:extLst>
              <a:ext uri="{FF2B5EF4-FFF2-40B4-BE49-F238E27FC236}">
                <a16:creationId xmlns:a16="http://schemas.microsoft.com/office/drawing/2014/main" id="{AE7B2FEA-1A7A-D581-749F-2E1B66161E14}"/>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346814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14922-656D-C94C-A49B-0FDB265774D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69CBFD3-32E5-D613-9ADD-F665004BE4C8}"/>
              </a:ext>
            </a:extLst>
          </p:cNvPr>
          <p:cNvSpPr>
            <a:spLocks noGrp="1"/>
          </p:cNvSpPr>
          <p:nvPr>
            <p:ph type="title"/>
          </p:nvPr>
        </p:nvSpPr>
        <p:spPr>
          <a:xfrm>
            <a:off x="4316185" y="232342"/>
            <a:ext cx="6255561" cy="1445760"/>
          </a:xfrm>
        </p:spPr>
        <p:txBody>
          <a:bodyPr>
            <a:noAutofit/>
          </a:bodyPr>
          <a:lstStyle/>
          <a:p>
            <a:r>
              <a:rPr lang="en-GB" sz="3600" noProof="0" dirty="0">
                <a:latin typeface="Aptos" panose="020B0004020202020204" pitchFamily="34" charset="0"/>
              </a:rPr>
              <a:t>Building and maintaining crypto and product inventories </a:t>
            </a:r>
          </a:p>
        </p:txBody>
      </p:sp>
      <p:sp>
        <p:nvSpPr>
          <p:cNvPr id="3" name="Segnaposto contenuto 2">
            <a:extLst>
              <a:ext uri="{FF2B5EF4-FFF2-40B4-BE49-F238E27FC236}">
                <a16:creationId xmlns:a16="http://schemas.microsoft.com/office/drawing/2014/main" id="{12A648CC-3194-ABA0-BE9F-679880E4AD20}"/>
              </a:ext>
            </a:extLst>
          </p:cNvPr>
          <p:cNvSpPr>
            <a:spLocks noGrp="1"/>
          </p:cNvSpPr>
          <p:nvPr>
            <p:ph idx="1"/>
          </p:nvPr>
        </p:nvSpPr>
        <p:spPr>
          <a:xfrm>
            <a:off x="4316186" y="2069431"/>
            <a:ext cx="6993498" cy="4107531"/>
          </a:xfrm>
        </p:spPr>
        <p:txBody>
          <a:bodyPr>
            <a:normAutofit fontScale="92500"/>
          </a:bodyPr>
          <a:lstStyle/>
          <a:p>
            <a:pPr>
              <a:lnSpc>
                <a:spcPct val="100000"/>
              </a:lnSpc>
              <a:spcBef>
                <a:spcPts val="700"/>
              </a:spcBef>
              <a:spcAft>
                <a:spcPts val="700"/>
              </a:spcAft>
            </a:pPr>
            <a:r>
              <a:rPr lang="en-GB" dirty="0">
                <a:latin typeface="Aptos" panose="020B0004020202020204" pitchFamily="34" charset="0"/>
              </a:rPr>
              <a:t>In preparation for the shift to post-quantum cryptography, organisations are increasingly </a:t>
            </a:r>
            <a:r>
              <a:rPr lang="en-GB" b="1" dirty="0">
                <a:latin typeface="Aptos" panose="020B0004020202020204" pitchFamily="34" charset="0"/>
              </a:rPr>
              <a:t>focusing on how cryptographic and product inventories are built and maintained</a:t>
            </a:r>
            <a:r>
              <a:rPr lang="en-GB" dirty="0">
                <a:latin typeface="Aptos" panose="020B0004020202020204" pitchFamily="34" charset="0"/>
              </a:rPr>
              <a:t>. </a:t>
            </a:r>
          </a:p>
          <a:p>
            <a:pPr>
              <a:lnSpc>
                <a:spcPct val="100000"/>
              </a:lnSpc>
              <a:spcBef>
                <a:spcPts val="700"/>
              </a:spcBef>
              <a:spcAft>
                <a:spcPts val="700"/>
              </a:spcAft>
            </a:pPr>
            <a:r>
              <a:rPr lang="en-GB" dirty="0">
                <a:latin typeface="Aptos" panose="020B0004020202020204" pitchFamily="34" charset="0"/>
              </a:rPr>
              <a:t>Developing inventories should be prioritised, focusing on the most relevant use cases.</a:t>
            </a:r>
          </a:p>
          <a:p>
            <a:pPr>
              <a:lnSpc>
                <a:spcPct val="100000"/>
              </a:lnSpc>
              <a:spcBef>
                <a:spcPts val="700"/>
              </a:spcBef>
              <a:spcAft>
                <a:spcPts val="700"/>
              </a:spcAft>
            </a:pPr>
            <a:r>
              <a:rPr lang="en-GB" dirty="0">
                <a:latin typeface="Aptos" panose="020B0004020202020204" pitchFamily="34" charset="0"/>
              </a:rPr>
              <a:t>Cryptographic</a:t>
            </a:r>
            <a:r>
              <a:rPr lang="en-GB" b="1" dirty="0">
                <a:latin typeface="Aptos" panose="020B0004020202020204" pitchFamily="34" charset="0"/>
              </a:rPr>
              <a:t> </a:t>
            </a:r>
            <a:r>
              <a:rPr lang="en-GB" dirty="0">
                <a:latin typeface="Aptos" panose="020B0004020202020204" pitchFamily="34" charset="0"/>
              </a:rPr>
              <a:t>and product inventories are two different assessments.</a:t>
            </a:r>
            <a:endParaRPr lang="it-IT"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351A2600-0F46-ACA0-3732-0814DED5DA47}"/>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339301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03F9-C9EB-4E53-8867-CC833306835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5794695-2590-73E4-6D79-4706BAF89F5C}"/>
              </a:ext>
            </a:extLst>
          </p:cNvPr>
          <p:cNvSpPr>
            <a:spLocks noGrp="1"/>
          </p:cNvSpPr>
          <p:nvPr>
            <p:ph type="title"/>
          </p:nvPr>
        </p:nvSpPr>
        <p:spPr>
          <a:xfrm>
            <a:off x="4316186" y="232342"/>
            <a:ext cx="5257800" cy="1445760"/>
          </a:xfrm>
        </p:spPr>
        <p:txBody>
          <a:bodyPr>
            <a:normAutofit/>
          </a:bodyPr>
          <a:lstStyle/>
          <a:p>
            <a:r>
              <a:rPr lang="en-GB" sz="3600" dirty="0">
                <a:latin typeface="Aptos" panose="020B0004020202020204" pitchFamily="34" charset="0"/>
              </a:rPr>
              <a:t>Crypto Inventories</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81F24AFC-7AD6-CE3B-646F-9F152B0212FA}"/>
              </a:ext>
            </a:extLst>
          </p:cNvPr>
          <p:cNvSpPr>
            <a:spLocks noGrp="1"/>
          </p:cNvSpPr>
          <p:nvPr>
            <p:ph idx="1"/>
          </p:nvPr>
        </p:nvSpPr>
        <p:spPr>
          <a:xfrm>
            <a:off x="4316186" y="1860883"/>
            <a:ext cx="7474762" cy="4508101"/>
          </a:xfrm>
        </p:spPr>
        <p:txBody>
          <a:bodyPr>
            <a:normAutofit fontScale="70000" lnSpcReduction="20000"/>
          </a:bodyPr>
          <a:lstStyle/>
          <a:p>
            <a:pPr>
              <a:lnSpc>
                <a:spcPct val="120000"/>
              </a:lnSpc>
              <a:spcBef>
                <a:spcPts val="700"/>
              </a:spcBef>
              <a:spcAft>
                <a:spcPts val="700"/>
              </a:spcAft>
            </a:pPr>
            <a:r>
              <a:rPr lang="en-GB" b="1" dirty="0">
                <a:latin typeface="Aptos" panose="020B0004020202020204" pitchFamily="34" charset="0"/>
              </a:rPr>
              <a:t>Cryptographic inventories are</a:t>
            </a:r>
            <a:r>
              <a:rPr lang="en-GB" dirty="0">
                <a:latin typeface="Aptos" panose="020B0004020202020204" pitchFamily="34" charset="0"/>
              </a:rPr>
              <a:t> a detailed mapping of where and how cryptography is used across an organisation’s systems. Its objectives are to identify the cryptographic algorithms in use (today, RSA, ECC, AES), their implementation context (code signing; TLS for communications), their quantum resistance status (legacy or PQC), and the dependencies of cryptographic modules and standards. </a:t>
            </a:r>
          </a:p>
          <a:p>
            <a:pPr>
              <a:lnSpc>
                <a:spcPct val="120000"/>
              </a:lnSpc>
              <a:spcBef>
                <a:spcPts val="700"/>
              </a:spcBef>
              <a:spcAft>
                <a:spcPts val="700"/>
              </a:spcAft>
            </a:pPr>
            <a:r>
              <a:rPr lang="en-GB" dirty="0">
                <a:latin typeface="Aptos" panose="020B0004020202020204" pitchFamily="34" charset="0"/>
              </a:rPr>
              <a:t>A key theme of cryptographic inventories </a:t>
            </a:r>
            <a:r>
              <a:rPr lang="en-GB" b="1" dirty="0">
                <a:latin typeface="Aptos" panose="020B0004020202020204" pitchFamily="34" charset="0"/>
              </a:rPr>
              <a:t>is to adopt a risk-based approach</a:t>
            </a:r>
            <a:r>
              <a:rPr lang="en-GB" dirty="0">
                <a:latin typeface="Aptos" panose="020B0004020202020204" pitchFamily="34" charset="0"/>
              </a:rPr>
              <a:t> to prioritise the critical systems that need PQC first. When cataloguing cryptographic assets, it is essential to </a:t>
            </a:r>
            <a:r>
              <a:rPr lang="en-GB" b="1" dirty="0">
                <a:latin typeface="Aptos" panose="020B0004020202020204" pitchFamily="34" charset="0"/>
              </a:rPr>
              <a:t>be aware of the intertwined infrastructure of the systems mapped.</a:t>
            </a:r>
            <a:endParaRPr lang="it-IT"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F13E8215-B245-36B1-B0DD-A7CB332EB061}"/>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136172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93A58-1E1A-BB6D-63B2-B53DEB45740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C152FCF-7B5F-6B86-4842-6029E4BAC60B}"/>
              </a:ext>
            </a:extLst>
          </p:cNvPr>
          <p:cNvSpPr>
            <a:spLocks noGrp="1"/>
          </p:cNvSpPr>
          <p:nvPr>
            <p:ph type="title"/>
          </p:nvPr>
        </p:nvSpPr>
        <p:spPr>
          <a:xfrm>
            <a:off x="4316186" y="232342"/>
            <a:ext cx="5257800" cy="1445760"/>
          </a:xfrm>
        </p:spPr>
        <p:txBody>
          <a:bodyPr>
            <a:normAutofit/>
          </a:bodyPr>
          <a:lstStyle/>
          <a:p>
            <a:r>
              <a:rPr lang="en-GB" sz="3600" dirty="0">
                <a:latin typeface="Aptos" panose="020B0004020202020204" pitchFamily="34" charset="0"/>
              </a:rPr>
              <a:t>Product inventories</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3FBB667F-A461-F331-BBA9-DD7009A69CC0}"/>
              </a:ext>
            </a:extLst>
          </p:cNvPr>
          <p:cNvSpPr>
            <a:spLocks noGrp="1"/>
          </p:cNvSpPr>
          <p:nvPr>
            <p:ph idx="1"/>
          </p:nvPr>
        </p:nvSpPr>
        <p:spPr>
          <a:xfrm>
            <a:off x="4316185" y="1828800"/>
            <a:ext cx="7041625" cy="4348163"/>
          </a:xfrm>
        </p:spPr>
        <p:txBody>
          <a:bodyPr>
            <a:normAutofit fontScale="70000" lnSpcReduction="20000"/>
          </a:bodyPr>
          <a:lstStyle/>
          <a:p>
            <a:pPr>
              <a:lnSpc>
                <a:spcPct val="120000"/>
              </a:lnSpc>
              <a:spcBef>
                <a:spcPts val="700"/>
              </a:spcBef>
              <a:spcAft>
                <a:spcPts val="700"/>
              </a:spcAft>
            </a:pPr>
            <a:r>
              <a:rPr lang="en-GB" b="1" dirty="0">
                <a:latin typeface="Aptos" panose="020B0004020202020204" pitchFamily="34" charset="0"/>
              </a:rPr>
              <a:t>Product inventories</a:t>
            </a:r>
            <a:r>
              <a:rPr lang="en-GB" dirty="0">
                <a:latin typeface="Aptos" panose="020B0004020202020204" pitchFamily="34" charset="0"/>
              </a:rPr>
              <a:t>, focus on external products, services, and hardware that an organisation uses (i.e., third-party providers), mapping the cryptographic characteristics of these products. Organisations can use practical tools and processes for a cryptographic assessment of their product inventories. Updating the procurement guidelines to include cryptographic requirements and addressing inquiries could be an option</a:t>
            </a:r>
          </a:p>
          <a:p>
            <a:pPr>
              <a:lnSpc>
                <a:spcPct val="120000"/>
              </a:lnSpc>
              <a:spcBef>
                <a:spcPts val="700"/>
              </a:spcBef>
              <a:spcAft>
                <a:spcPts val="700"/>
              </a:spcAft>
            </a:pPr>
            <a:r>
              <a:rPr lang="en-GB" dirty="0">
                <a:latin typeface="Aptos" panose="020B0004020202020204" pitchFamily="34" charset="0"/>
              </a:rPr>
              <a:t>When purchasing new software, hardware, or cloud services, </a:t>
            </a:r>
            <a:r>
              <a:rPr lang="en-GB" b="1" dirty="0">
                <a:latin typeface="Aptos" panose="020B0004020202020204" pitchFamily="34" charset="0"/>
              </a:rPr>
              <a:t>organisations would require vendors to disclose the cryptographic algorithms and protocols used in their products, potentially including a roadmap for post-quantum upgrades.</a:t>
            </a:r>
            <a:endParaRPr lang="it-IT" b="1"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638849D9-C39D-3549-C091-7333E24399F4}"/>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86633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E0387C-1873-E93F-DA9A-6EF4509E9E73}"/>
              </a:ext>
            </a:extLst>
          </p:cNvPr>
          <p:cNvSpPr>
            <a:spLocks noGrp="1"/>
          </p:cNvSpPr>
          <p:nvPr>
            <p:ph type="title"/>
          </p:nvPr>
        </p:nvSpPr>
        <p:spPr>
          <a:xfrm>
            <a:off x="4326556" y="220178"/>
            <a:ext cx="5960444" cy="1401931"/>
          </a:xfrm>
        </p:spPr>
        <p:txBody>
          <a:bodyPr>
            <a:noAutofit/>
          </a:bodyPr>
          <a:lstStyle/>
          <a:p>
            <a:r>
              <a:rPr lang="en-GB" sz="2400" dirty="0">
                <a:latin typeface="Aptos" panose="020B0004020202020204" pitchFamily="34" charset="0"/>
              </a:rPr>
              <a:t>Quantum-Resistant Schemes in Hybrid Mode Together with Classical Schemes</a:t>
            </a:r>
            <a:endParaRPr lang="it-IT" sz="2400" dirty="0">
              <a:latin typeface="Aptos" panose="020B0004020202020204" pitchFamily="34" charset="0"/>
            </a:endParaRPr>
          </a:p>
        </p:txBody>
      </p:sp>
      <p:sp>
        <p:nvSpPr>
          <p:cNvPr id="3" name="Segnaposto contenuto 2">
            <a:extLst>
              <a:ext uri="{FF2B5EF4-FFF2-40B4-BE49-F238E27FC236}">
                <a16:creationId xmlns:a16="http://schemas.microsoft.com/office/drawing/2014/main" id="{54A451CC-D641-5E22-BA22-C8F802690783}"/>
              </a:ext>
            </a:extLst>
          </p:cNvPr>
          <p:cNvSpPr>
            <a:spLocks noGrp="1"/>
          </p:cNvSpPr>
          <p:nvPr>
            <p:ph idx="1"/>
          </p:nvPr>
        </p:nvSpPr>
        <p:spPr>
          <a:xfrm>
            <a:off x="4326556" y="1624968"/>
            <a:ext cx="6836744" cy="4828072"/>
          </a:xfrm>
        </p:spPr>
        <p:txBody>
          <a:bodyPr>
            <a:normAutofit fontScale="85000" lnSpcReduction="20000"/>
          </a:bodyPr>
          <a:lstStyle/>
          <a:p>
            <a:pPr>
              <a:lnSpc>
                <a:spcPct val="120000"/>
              </a:lnSpc>
              <a:spcBef>
                <a:spcPts val="700"/>
              </a:spcBef>
              <a:spcAft>
                <a:spcPts val="700"/>
              </a:spcAft>
            </a:pPr>
            <a:r>
              <a:rPr lang="en-GB" sz="2000" dirty="0">
                <a:latin typeface="Aptos" panose="020B0004020202020204" pitchFamily="34" charset="0"/>
                <a:ea typeface="Calibri" panose="020F0502020204030204" pitchFamily="34" charset="0"/>
                <a:cs typeface="Times New Roman" panose="02020603050405020304" pitchFamily="18" charset="0"/>
              </a:rPr>
              <a:t>When the transition to quantum-resistant cryptography starts, there will be a period when both PQC and traditional public key cryptography will be used in a </a:t>
            </a:r>
            <a:r>
              <a:rPr lang="en-GB" sz="2000" b="1" dirty="0">
                <a:latin typeface="Aptos" panose="020B0004020202020204" pitchFamily="34" charset="0"/>
                <a:ea typeface="Calibri" panose="020F0502020204030204" pitchFamily="34" charset="0"/>
                <a:cs typeface="Times New Roman" panose="02020603050405020304" pitchFamily="18" charset="0"/>
              </a:rPr>
              <a:t>hybrid implementation</a:t>
            </a:r>
            <a:r>
              <a:rPr lang="en-GB" sz="2000" dirty="0">
                <a:latin typeface="Aptos" panose="020B0004020202020204" pitchFamily="34" charset="0"/>
                <a:ea typeface="Calibri" panose="020F0502020204030204" pitchFamily="34" charset="0"/>
                <a:cs typeface="Times New Roman" panose="02020603050405020304" pitchFamily="18" charset="0"/>
              </a:rPr>
              <a:t>. There are at least two good reasons for this. </a:t>
            </a:r>
          </a:p>
          <a:p>
            <a:pPr lvl="1">
              <a:lnSpc>
                <a:spcPct val="120000"/>
              </a:lnSpc>
              <a:spcBef>
                <a:spcPts val="700"/>
              </a:spcBef>
              <a:spcAft>
                <a:spcPts val="700"/>
              </a:spcAft>
            </a:pPr>
            <a:r>
              <a:rPr lang="en-GB" sz="2000" dirty="0">
                <a:latin typeface="Aptos" panose="020B0004020202020204" pitchFamily="34" charset="0"/>
                <a:ea typeface="Calibri" panose="020F0502020204030204" pitchFamily="34" charset="0"/>
                <a:cs typeface="Times New Roman" panose="02020603050405020304" pitchFamily="18" charset="0"/>
              </a:rPr>
              <a:t>First, </a:t>
            </a:r>
            <a:r>
              <a:rPr lang="en-GB" sz="2000" b="1" dirty="0">
                <a:latin typeface="Aptos" panose="020B0004020202020204" pitchFamily="34" charset="0"/>
                <a:ea typeface="Calibri" panose="020F0502020204030204" pitchFamily="34" charset="0"/>
                <a:cs typeface="Times New Roman" panose="02020603050405020304" pitchFamily="18" charset="0"/>
              </a:rPr>
              <a:t>different actors will transition at different speeds</a:t>
            </a:r>
            <a:r>
              <a:rPr lang="en-GB" sz="2000" dirty="0">
                <a:latin typeface="Aptos" panose="020B0004020202020204" pitchFamily="34" charset="0"/>
                <a:ea typeface="Calibri" panose="020F0502020204030204" pitchFamily="34" charset="0"/>
                <a:cs typeface="Times New Roman" panose="02020603050405020304" pitchFamily="18" charset="0"/>
              </a:rPr>
              <a:t>, and interoperability must be maintained.</a:t>
            </a:r>
          </a:p>
          <a:p>
            <a:pPr lvl="1">
              <a:lnSpc>
                <a:spcPct val="120000"/>
              </a:lnSpc>
              <a:spcBef>
                <a:spcPts val="700"/>
              </a:spcBef>
              <a:spcAft>
                <a:spcPts val="700"/>
              </a:spcAft>
            </a:pPr>
            <a:r>
              <a:rPr lang="en-GB" sz="2000" dirty="0">
                <a:latin typeface="Aptos" panose="020B0004020202020204" pitchFamily="34" charset="0"/>
                <a:ea typeface="Calibri" panose="020F0502020204030204" pitchFamily="34" charset="0"/>
                <a:cs typeface="Times New Roman" panose="02020603050405020304" pitchFamily="18" charset="0"/>
              </a:rPr>
              <a:t> Second, quantum-resistant cryptography is still comparatively recent. There has been a </a:t>
            </a:r>
            <a:r>
              <a:rPr lang="en-GB" sz="2000" b="1" dirty="0">
                <a:latin typeface="Aptos" panose="020B0004020202020204" pitchFamily="34" charset="0"/>
                <a:ea typeface="Calibri" panose="020F0502020204030204" pitchFamily="34" charset="0"/>
                <a:cs typeface="Times New Roman" panose="02020603050405020304" pitchFamily="18" charset="0"/>
              </a:rPr>
              <a:t>relatively short amount of time to carry out cryptanalysis</a:t>
            </a:r>
            <a:r>
              <a:rPr lang="en-GB" sz="2000" dirty="0">
                <a:latin typeface="Aptos" panose="020B0004020202020204" pitchFamily="34" charset="0"/>
                <a:ea typeface="Calibri" panose="020F0502020204030204" pitchFamily="34" charset="0"/>
                <a:cs typeface="Times New Roman" panose="02020603050405020304" pitchFamily="18" charset="0"/>
              </a:rPr>
              <a:t>, leading to uncertainty about security.</a:t>
            </a:r>
          </a:p>
          <a:p>
            <a:pPr>
              <a:lnSpc>
                <a:spcPct val="120000"/>
              </a:lnSpc>
              <a:spcBef>
                <a:spcPts val="700"/>
              </a:spcBef>
              <a:spcAft>
                <a:spcPts val="700"/>
              </a:spcAft>
            </a:pPr>
            <a:r>
              <a:rPr lang="en-GB" sz="2000" dirty="0">
                <a:latin typeface="Aptos" panose="020B0004020202020204" pitchFamily="34" charset="0"/>
                <a:ea typeface="Calibri" panose="020F0502020204030204" pitchFamily="34" charset="0"/>
                <a:cs typeface="Times New Roman" panose="02020603050405020304" pitchFamily="18" charset="0"/>
              </a:rPr>
              <a:t>To build the same level of confidence in quantum-resistant schemes, </a:t>
            </a:r>
            <a:r>
              <a:rPr lang="en-GB" sz="2000" b="1" dirty="0">
                <a:latin typeface="Aptos" panose="020B0004020202020204" pitchFamily="34" charset="0"/>
                <a:ea typeface="Calibri" panose="020F0502020204030204" pitchFamily="34" charset="0"/>
                <a:cs typeface="Times New Roman" panose="02020603050405020304" pitchFamily="18" charset="0"/>
              </a:rPr>
              <a:t>more research and implementation experience are required</a:t>
            </a:r>
            <a:r>
              <a:rPr lang="en-GB" sz="2000" dirty="0">
                <a:latin typeface="Aptos" panose="020B0004020202020204" pitchFamily="34" charset="0"/>
                <a:ea typeface="Calibri" panose="020F0502020204030204" pitchFamily="34" charset="0"/>
                <a:cs typeface="Times New Roman" panose="02020603050405020304" pitchFamily="18" charset="0"/>
              </a:rPr>
              <a:t>. In order not to delay the migration to quantum-resistant cryptography, using hybrid schemes is a good option. </a:t>
            </a:r>
          </a:p>
          <a:p>
            <a:pPr>
              <a:lnSpc>
                <a:spcPct val="120000"/>
              </a:lnSpc>
              <a:spcBef>
                <a:spcPts val="700"/>
              </a:spcBef>
              <a:spcAft>
                <a:spcPts val="700"/>
              </a:spcAft>
            </a:pPr>
            <a:r>
              <a:rPr lang="en-GB" sz="2000" dirty="0">
                <a:latin typeface="Aptos" panose="020B0004020202020204" pitchFamily="34" charset="0"/>
                <a:ea typeface="Calibri" panose="020F0502020204030204" pitchFamily="34" charset="0"/>
                <a:cs typeface="Times New Roman" panose="02020603050405020304" pitchFamily="18" charset="0"/>
              </a:rPr>
              <a:t>Meanwhile, many European cybersecurity agencies (e.g. ANSSI and BSI) recommend using quantum-resistant schemes in hybrid </a:t>
            </a:r>
            <a:r>
              <a:rPr lang="it-IT" sz="2000" dirty="0">
                <a:latin typeface="Aptos" panose="020B0004020202020204" pitchFamily="34" charset="0"/>
                <a:ea typeface="Calibri" panose="020F0502020204030204" pitchFamily="34" charset="0"/>
                <a:cs typeface="Times New Roman" panose="02020603050405020304" pitchFamily="18" charset="0"/>
              </a:rPr>
              <a:t>mode</a:t>
            </a:r>
            <a:endParaRPr lang="en-GB" sz="2000" dirty="0">
              <a:latin typeface="Aptos" panose="020B000402020202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EDFBAE50-C19C-3E84-BA56-C6A9A53A0E8D}"/>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264518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93CAB-C22A-A840-F1D1-16C8A11C41F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179F97-F22D-2CAB-ACF6-99471B157613}"/>
              </a:ext>
            </a:extLst>
          </p:cNvPr>
          <p:cNvSpPr>
            <a:spLocks noGrp="1"/>
          </p:cNvSpPr>
          <p:nvPr>
            <p:ph type="title"/>
          </p:nvPr>
        </p:nvSpPr>
        <p:spPr>
          <a:xfrm>
            <a:off x="4235116" y="361950"/>
            <a:ext cx="6509084" cy="1328739"/>
          </a:xfrm>
        </p:spPr>
        <p:txBody>
          <a:bodyPr>
            <a:normAutofit/>
          </a:bodyPr>
          <a:lstStyle/>
          <a:p>
            <a:r>
              <a:rPr lang="en-GB" sz="3600" dirty="0">
                <a:latin typeface="Aptos" panose="020B0004020202020204" pitchFamily="34" charset="0"/>
              </a:rPr>
              <a:t>NIS Cooperation Group Roadmap</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C6912832-7BC3-EFD6-B624-A8156D19F1AD}"/>
              </a:ext>
            </a:extLst>
          </p:cNvPr>
          <p:cNvSpPr>
            <a:spLocks noGrp="1"/>
          </p:cNvSpPr>
          <p:nvPr>
            <p:ph idx="1"/>
          </p:nvPr>
        </p:nvSpPr>
        <p:spPr>
          <a:xfrm>
            <a:off x="4235114" y="1925052"/>
            <a:ext cx="7118685" cy="4570997"/>
          </a:xfrm>
        </p:spPr>
        <p:txBody>
          <a:bodyPr>
            <a:normAutofit fontScale="55000" lnSpcReduction="20000"/>
          </a:bodyPr>
          <a:lstStyle/>
          <a:p>
            <a:pPr lvl="0">
              <a:lnSpc>
                <a:spcPct val="120000"/>
              </a:lnSpc>
              <a:spcBef>
                <a:spcPts val="700"/>
              </a:spcBef>
              <a:spcAft>
                <a:spcPts val="700"/>
              </a:spcAft>
            </a:pPr>
            <a:r>
              <a:rPr lang="en-GB" b="1" dirty="0">
                <a:latin typeface="Aptos" panose="020B0004020202020204" pitchFamily="34" charset="0"/>
              </a:rPr>
              <a:t>Phase 1: By December 31, 2026, </a:t>
            </a:r>
            <a:r>
              <a:rPr lang="en-GB" dirty="0">
                <a:latin typeface="Aptos" panose="020B0004020202020204" pitchFamily="34" charset="0"/>
              </a:rPr>
              <a:t>Member States are expected to have laid the groundwork for PQC migration. </a:t>
            </a:r>
          </a:p>
          <a:p>
            <a:pPr lvl="1">
              <a:lnSpc>
                <a:spcPct val="120000"/>
              </a:lnSpc>
              <a:spcBef>
                <a:spcPts val="700"/>
              </a:spcBef>
              <a:spcAft>
                <a:spcPts val="700"/>
              </a:spcAft>
            </a:pPr>
            <a:r>
              <a:rPr lang="en-GB" dirty="0">
                <a:latin typeface="Aptos" panose="020B0004020202020204" pitchFamily="34" charset="0"/>
              </a:rPr>
              <a:t>These “First Steps” involve identifying the essential stakeholders to guide early strategy and coordination within a supply chain that includes vendors and service providers promoting PQC products. Companies shall develop and maintain their cryptographic inventories. Thereon, both suppliers and adopters of cryptographic material should collaborate in mapping out dependencies of companies’ cryptographic inventories. Regulatory bodies will need to perform a quantum risk analysis </a:t>
            </a:r>
            <a:endParaRPr lang="it-IT" dirty="0">
              <a:latin typeface="Aptos" panose="020B0004020202020204" pitchFamily="34" charset="0"/>
            </a:endParaRPr>
          </a:p>
          <a:p>
            <a:pPr lvl="1">
              <a:lnSpc>
                <a:spcPct val="120000"/>
              </a:lnSpc>
              <a:spcBef>
                <a:spcPts val="700"/>
              </a:spcBef>
              <a:spcAft>
                <a:spcPts val="700"/>
              </a:spcAft>
            </a:pPr>
            <a:r>
              <a:rPr lang="en-GB" dirty="0">
                <a:latin typeface="Aptos" panose="020B0004020202020204" pitchFamily="34" charset="0"/>
              </a:rPr>
              <a:t>By the end of Phase 1, critical sectors with long data confidentiality needs or long-life systems are already experimenting with PQC solutions, ensuring a minimum level of readiness across the EU.</a:t>
            </a:r>
            <a:endParaRPr lang="it-IT" dirty="0">
              <a:latin typeface="Aptos" panose="020B0004020202020204" pitchFamily="34" charset="0"/>
            </a:endParaRPr>
          </a:p>
          <a:p>
            <a:pPr lvl="0">
              <a:lnSpc>
                <a:spcPct val="120000"/>
              </a:lnSpc>
              <a:spcBef>
                <a:spcPts val="700"/>
              </a:spcBef>
              <a:spcAft>
                <a:spcPts val="700"/>
              </a:spcAft>
            </a:pPr>
            <a:r>
              <a:rPr lang="en-GB" b="1" dirty="0">
                <a:latin typeface="Aptos" panose="020B0004020202020204" pitchFamily="34" charset="0"/>
              </a:rPr>
              <a:t>Phase 2: By December 31, 2030,</a:t>
            </a:r>
            <a:r>
              <a:rPr lang="en-GB" dirty="0">
                <a:latin typeface="Aptos" panose="020B0004020202020204" pitchFamily="34" charset="0"/>
              </a:rPr>
              <a:t> all Member States should have implemented the following “Next Steps”. In this second phase, critical systems are quantum-safe, and software sold from this point onwards should support such encryption by default.</a:t>
            </a:r>
            <a:endParaRPr lang="it-IT" dirty="0">
              <a:latin typeface="Aptos" panose="020B0004020202020204" pitchFamily="34" charset="0"/>
            </a:endParaRPr>
          </a:p>
          <a:p>
            <a:pPr lvl="0">
              <a:lnSpc>
                <a:spcPct val="120000"/>
              </a:lnSpc>
              <a:spcBef>
                <a:spcPts val="700"/>
              </a:spcBef>
              <a:spcAft>
                <a:spcPts val="700"/>
              </a:spcAft>
            </a:pPr>
            <a:r>
              <a:rPr lang="en-GB" b="1" dirty="0">
                <a:latin typeface="Aptos" panose="020B0004020202020204" pitchFamily="34" charset="0"/>
              </a:rPr>
              <a:t>Phase 3: By December 31, 2035</a:t>
            </a:r>
            <a:r>
              <a:rPr lang="en-GB" dirty="0">
                <a:latin typeface="Aptos" panose="020B0004020202020204" pitchFamily="34" charset="0"/>
              </a:rPr>
              <a:t>, the transition should be complete or nearly complete, with all medium- to high-use cases transitioned to PQC. </a:t>
            </a:r>
            <a:endParaRPr lang="it-IT" dirty="0"/>
          </a:p>
        </p:txBody>
      </p:sp>
      <p:pic>
        <p:nvPicPr>
          <p:cNvPr id="4" name="Immagine 3">
            <a:extLst>
              <a:ext uri="{FF2B5EF4-FFF2-40B4-BE49-F238E27FC236}">
                <a16:creationId xmlns:a16="http://schemas.microsoft.com/office/drawing/2014/main" id="{29A89233-82D7-5662-D610-B0AE758499B3}"/>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256797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2B0BF-A81E-72CA-F60D-75D06AE4F67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8198024-DCF4-C2C0-F21E-27EA623CEDB8}"/>
              </a:ext>
            </a:extLst>
          </p:cNvPr>
          <p:cNvSpPr>
            <a:spLocks noGrp="1"/>
          </p:cNvSpPr>
          <p:nvPr>
            <p:ph type="title"/>
          </p:nvPr>
        </p:nvSpPr>
        <p:spPr>
          <a:xfrm>
            <a:off x="4316185" y="232342"/>
            <a:ext cx="6444343" cy="1445760"/>
          </a:xfrm>
        </p:spPr>
        <p:txBody>
          <a:bodyPr>
            <a:normAutofit/>
          </a:bodyPr>
          <a:lstStyle/>
          <a:p>
            <a:r>
              <a:rPr lang="en-GB" sz="3600" dirty="0">
                <a:latin typeface="Aptos" panose="020B0004020202020204" pitchFamily="34" charset="0"/>
              </a:rPr>
              <a:t>Design and Implement a Roadmap</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EBB588B7-1F7A-5AA7-FE40-7C2E0C5D4DF8}"/>
              </a:ext>
            </a:extLst>
          </p:cNvPr>
          <p:cNvSpPr>
            <a:spLocks noGrp="1"/>
          </p:cNvSpPr>
          <p:nvPr>
            <p:ph idx="1"/>
          </p:nvPr>
        </p:nvSpPr>
        <p:spPr>
          <a:xfrm>
            <a:off x="4316185" y="1898387"/>
            <a:ext cx="7875815" cy="4873083"/>
          </a:xfrm>
        </p:spPr>
        <p:txBody>
          <a:bodyPr>
            <a:normAutofit fontScale="55000" lnSpcReduction="20000"/>
          </a:bodyPr>
          <a:lstStyle/>
          <a:p>
            <a:pPr marL="0" lvl="0" indent="0">
              <a:lnSpc>
                <a:spcPct val="120000"/>
              </a:lnSpc>
              <a:spcBef>
                <a:spcPts val="700"/>
              </a:spcBef>
              <a:spcAft>
                <a:spcPts val="700"/>
              </a:spcAft>
              <a:buNone/>
            </a:pPr>
            <a:r>
              <a:rPr lang="en-GB" b="1" dirty="0">
                <a:latin typeface="Aptos" panose="020B0004020202020204" pitchFamily="34" charset="0"/>
              </a:rPr>
              <a:t>Integrate quantum safety into digital systems from the outset </a:t>
            </a:r>
          </a:p>
          <a:p>
            <a:pPr lvl="1">
              <a:lnSpc>
                <a:spcPct val="120000"/>
              </a:lnSpc>
              <a:spcBef>
                <a:spcPts val="700"/>
              </a:spcBef>
              <a:spcAft>
                <a:spcPts val="700"/>
              </a:spcAft>
            </a:pPr>
            <a:r>
              <a:rPr lang="en-GB" dirty="0">
                <a:latin typeface="Aptos" panose="020B0004020202020204" pitchFamily="34" charset="0"/>
              </a:rPr>
              <a:t>The European Commission and Member States should ensure that digital systems (e.g., the European Digital Identity Wallet) are designed to be quantum-safe from the start.</a:t>
            </a:r>
            <a:endParaRPr lang="it-IT" dirty="0">
              <a:latin typeface="Aptos" panose="020B0004020202020204" pitchFamily="34" charset="0"/>
            </a:endParaRPr>
          </a:p>
          <a:p>
            <a:pPr marL="0" lvl="0" indent="0">
              <a:lnSpc>
                <a:spcPct val="120000"/>
              </a:lnSpc>
              <a:spcBef>
                <a:spcPts val="700"/>
              </a:spcBef>
              <a:spcAft>
                <a:spcPts val="700"/>
              </a:spcAft>
              <a:buNone/>
            </a:pPr>
            <a:r>
              <a:rPr lang="en-GB" b="1" dirty="0">
                <a:latin typeface="Aptos" panose="020B0004020202020204" pitchFamily="34" charset="0"/>
              </a:rPr>
              <a:t>Link the Roadmap to a Quantum Transition strategy and Existing Legislation </a:t>
            </a:r>
          </a:p>
          <a:p>
            <a:pPr lvl="1">
              <a:lnSpc>
                <a:spcPct val="120000"/>
              </a:lnSpc>
              <a:spcBef>
                <a:spcPts val="700"/>
              </a:spcBef>
              <a:spcAft>
                <a:spcPts val="700"/>
              </a:spcAft>
            </a:pPr>
            <a:r>
              <a:rPr lang="en-GB" dirty="0">
                <a:latin typeface="Aptos" panose="020B0004020202020204" pitchFamily="34" charset="0"/>
              </a:rPr>
              <a:t>A roadmap defines milestones and timelines, but a supporting strategy must clarify how Member States, vendors, and institutions will meet them.</a:t>
            </a:r>
            <a:endParaRPr lang="it-IT" dirty="0">
              <a:latin typeface="Aptos" panose="020B0004020202020204" pitchFamily="34" charset="0"/>
            </a:endParaRPr>
          </a:p>
          <a:p>
            <a:pPr marL="0" lvl="0" indent="0">
              <a:lnSpc>
                <a:spcPct val="120000"/>
              </a:lnSpc>
              <a:spcBef>
                <a:spcPts val="700"/>
              </a:spcBef>
              <a:spcAft>
                <a:spcPts val="700"/>
              </a:spcAft>
              <a:buNone/>
            </a:pPr>
            <a:r>
              <a:rPr lang="en-GB" b="1" dirty="0">
                <a:latin typeface="Aptos" panose="020B0004020202020204" pitchFamily="34" charset="0"/>
              </a:rPr>
              <a:t>Ensure Alignment and Coherence Across Roadmaps</a:t>
            </a:r>
          </a:p>
          <a:p>
            <a:pPr lvl="1">
              <a:lnSpc>
                <a:spcPct val="120000"/>
              </a:lnSpc>
              <a:spcBef>
                <a:spcPts val="700"/>
              </a:spcBef>
              <a:spcAft>
                <a:spcPts val="700"/>
              </a:spcAft>
            </a:pPr>
            <a:r>
              <a:rPr lang="en-GB" dirty="0">
                <a:latin typeface="Aptos" panose="020B0004020202020204" pitchFamily="34" charset="0"/>
              </a:rPr>
              <a:t> With multiple quantum-safety roadmaps emerging at EU and national levels, the European Commission, Member States, and standardisation bodies must coordinate efforts to ensure coherence in timelines, dependencies, and objectives. Coordination with the United States and other  G7 partners is equally important.</a:t>
            </a:r>
            <a:endParaRPr lang="it-IT" dirty="0">
              <a:latin typeface="Aptos" panose="020B0004020202020204" pitchFamily="34" charset="0"/>
            </a:endParaRPr>
          </a:p>
          <a:p>
            <a:pPr marL="0" lvl="0" indent="0">
              <a:lnSpc>
                <a:spcPct val="120000"/>
              </a:lnSpc>
              <a:spcBef>
                <a:spcPts val="700"/>
              </a:spcBef>
              <a:spcAft>
                <a:spcPts val="700"/>
              </a:spcAft>
              <a:buNone/>
            </a:pPr>
            <a:r>
              <a:rPr lang="en-GB" b="1" dirty="0">
                <a:latin typeface="Aptos" panose="020B0004020202020204" pitchFamily="34" charset="0"/>
              </a:rPr>
              <a:t>Introducing Greater Parallelisation into the Roadmap	</a:t>
            </a:r>
          </a:p>
          <a:p>
            <a:pPr lvl="1">
              <a:lnSpc>
                <a:spcPct val="120000"/>
              </a:lnSpc>
              <a:spcBef>
                <a:spcPts val="700"/>
              </a:spcBef>
              <a:spcAft>
                <a:spcPts val="700"/>
              </a:spcAft>
            </a:pPr>
            <a:r>
              <a:rPr lang="en-GB" dirty="0">
                <a:latin typeface="Aptos" panose="020B0004020202020204" pitchFamily="34" charset="0"/>
              </a:rPr>
              <a:t>The Roadmap’s current structure implicitly relies on a staged or linear approach, which may unintentionally create bottlenecks. This Task Force </a:t>
            </a:r>
            <a:r>
              <a:rPr lang="en-GB" b="1" dirty="0">
                <a:latin typeface="Aptos" panose="020B0004020202020204" pitchFamily="34" charset="0"/>
              </a:rPr>
              <a:t>recommends</a:t>
            </a:r>
            <a:r>
              <a:rPr lang="en-GB" dirty="0">
                <a:latin typeface="Aptos" panose="020B0004020202020204" pitchFamily="34" charset="0"/>
              </a:rPr>
              <a:t> introducing greater parallelisation into the Roadmap to accelerate progress and reduce systemic risk.</a:t>
            </a:r>
            <a:endParaRPr lang="it-IT"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336218E9-5370-66FE-847A-EFCA096C4434}"/>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153921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9AF96-C403-F955-7B48-A5CE08B9E2CD}"/>
              </a:ext>
            </a:extLst>
          </p:cNvPr>
          <p:cNvSpPr>
            <a:spLocks noGrp="1"/>
          </p:cNvSpPr>
          <p:nvPr>
            <p:ph type="title"/>
          </p:nvPr>
        </p:nvSpPr>
        <p:spPr>
          <a:xfrm>
            <a:off x="4359728" y="375557"/>
            <a:ext cx="6994072" cy="1315132"/>
          </a:xfrm>
        </p:spPr>
        <p:txBody>
          <a:bodyPr anchor="ctr">
            <a:normAutofit/>
          </a:bodyPr>
          <a:lstStyle/>
          <a:p>
            <a:r>
              <a:rPr lang="en-GB" dirty="0">
                <a:latin typeface="Aptos" panose="020B0004020202020204" pitchFamily="34" charset="0"/>
                <a:cs typeface="Aparajita" panose="02020603050405020304" pitchFamily="18" charset="0"/>
              </a:rPr>
              <a:t>Task Force Stats</a:t>
            </a:r>
            <a:endParaRPr lang="it-IT" dirty="0">
              <a:latin typeface="Aptos" panose="020B0004020202020204" pitchFamily="34" charset="0"/>
              <a:cs typeface="Aparajita" panose="02020603050405020304" pitchFamily="18" charset="0"/>
            </a:endParaRPr>
          </a:p>
        </p:txBody>
      </p:sp>
      <p:sp>
        <p:nvSpPr>
          <p:cNvPr id="3" name="Segnaposto contenuto 2">
            <a:extLst>
              <a:ext uri="{FF2B5EF4-FFF2-40B4-BE49-F238E27FC236}">
                <a16:creationId xmlns:a16="http://schemas.microsoft.com/office/drawing/2014/main" id="{B2385C9F-48A7-7AFE-C7BC-181A7124C6BE}"/>
              </a:ext>
            </a:extLst>
          </p:cNvPr>
          <p:cNvSpPr>
            <a:spLocks noGrp="1"/>
          </p:cNvSpPr>
          <p:nvPr>
            <p:ph idx="1"/>
          </p:nvPr>
        </p:nvSpPr>
        <p:spPr>
          <a:xfrm>
            <a:off x="4359728" y="2055815"/>
            <a:ext cx="6994071" cy="4121148"/>
          </a:xfrm>
        </p:spPr>
        <p:txBody>
          <a:bodyPr>
            <a:normAutofit fontScale="92500" lnSpcReduction="10000"/>
          </a:bodyPr>
          <a:lstStyle/>
          <a:p>
            <a:pPr lvl="0">
              <a:lnSpc>
                <a:spcPct val="100000"/>
              </a:lnSpc>
              <a:spcBef>
                <a:spcPts val="700"/>
              </a:spcBef>
              <a:spcAft>
                <a:spcPts val="700"/>
              </a:spcAft>
            </a:pPr>
            <a:r>
              <a:rPr lang="en-GB" sz="1800" b="1" dirty="0">
                <a:latin typeface="Aptos" panose="020B0004020202020204" pitchFamily="34" charset="0"/>
              </a:rPr>
              <a:t>5 meetings </a:t>
            </a:r>
            <a:r>
              <a:rPr lang="en-GB" sz="1800" dirty="0">
                <a:latin typeface="Aptos" panose="020B0004020202020204" pitchFamily="34" charset="0"/>
              </a:rPr>
              <a:t>from April to October 2025 </a:t>
            </a:r>
            <a:endParaRPr lang="en-US" sz="1800" dirty="0">
              <a:latin typeface="Aptos" panose="020B0004020202020204" pitchFamily="34" charset="0"/>
            </a:endParaRPr>
          </a:p>
          <a:p>
            <a:pPr lvl="1">
              <a:lnSpc>
                <a:spcPct val="100000"/>
              </a:lnSpc>
              <a:spcBef>
                <a:spcPts val="700"/>
              </a:spcBef>
              <a:spcAft>
                <a:spcPts val="700"/>
              </a:spcAft>
            </a:pPr>
            <a:r>
              <a:rPr lang="en-GB" sz="1800" dirty="0">
                <a:latin typeface="Aptos" panose="020B0004020202020204" pitchFamily="34" charset="0"/>
              </a:rPr>
              <a:t>Focus on 3 sectors: financial, public &amp; defence</a:t>
            </a:r>
            <a:endParaRPr lang="en-US" sz="1800" dirty="0">
              <a:latin typeface="Aptos" panose="020B0004020202020204" pitchFamily="34" charset="0"/>
            </a:endParaRPr>
          </a:p>
          <a:p>
            <a:pPr lvl="0">
              <a:lnSpc>
                <a:spcPct val="100000"/>
              </a:lnSpc>
              <a:spcBef>
                <a:spcPts val="700"/>
              </a:spcBef>
              <a:spcAft>
                <a:spcPts val="700"/>
              </a:spcAft>
            </a:pPr>
            <a:r>
              <a:rPr lang="en-GB" sz="1800" b="1" dirty="0">
                <a:latin typeface="Aptos" panose="020B0004020202020204" pitchFamily="34" charset="0"/>
              </a:rPr>
              <a:t>28 organisations </a:t>
            </a:r>
            <a:r>
              <a:rPr lang="en-GB" sz="1800" dirty="0">
                <a:latin typeface="Aptos" panose="020B0004020202020204" pitchFamily="34" charset="0"/>
              </a:rPr>
              <a:t>took part</a:t>
            </a:r>
            <a:endParaRPr lang="en-US" sz="1800" dirty="0">
              <a:latin typeface="Aptos" panose="020B0004020202020204" pitchFamily="34" charset="0"/>
            </a:endParaRPr>
          </a:p>
          <a:p>
            <a:pPr lvl="1">
              <a:lnSpc>
                <a:spcPct val="100000"/>
              </a:lnSpc>
              <a:spcBef>
                <a:spcPts val="700"/>
              </a:spcBef>
              <a:spcAft>
                <a:spcPts val="700"/>
              </a:spcAft>
            </a:pPr>
            <a:r>
              <a:rPr lang="en-GB" sz="1800" dirty="0">
                <a:latin typeface="Aptos" panose="020B0004020202020204" pitchFamily="34" charset="0"/>
              </a:rPr>
              <a:t>Private sector: Deloitte, E&amp;Y, Ericsson, Intel, </a:t>
            </a:r>
            <a:r>
              <a:rPr lang="en-GB" sz="1800" dirty="0" err="1">
                <a:latin typeface="Aptos" panose="020B0004020202020204" pitchFamily="34" charset="0"/>
              </a:rPr>
              <a:t>Inveriant</a:t>
            </a:r>
            <a:r>
              <a:rPr lang="en-GB" sz="1800" dirty="0">
                <a:latin typeface="Aptos" panose="020B0004020202020204" pitchFamily="34" charset="0"/>
              </a:rPr>
              <a:t>, KPMG, Microsoft, Qualcomm, </a:t>
            </a:r>
            <a:r>
              <a:rPr lang="en-GB" sz="1800" dirty="0" err="1">
                <a:latin typeface="Aptos" panose="020B0004020202020204" pitchFamily="34" charset="0"/>
              </a:rPr>
              <a:t>Quantinuum</a:t>
            </a:r>
            <a:r>
              <a:rPr lang="en-GB" sz="1800" dirty="0">
                <a:latin typeface="Aptos" panose="020B0004020202020204" pitchFamily="34" charset="0"/>
              </a:rPr>
              <a:t>, Santander, Sparkle</a:t>
            </a:r>
            <a:endParaRPr lang="en-US" sz="1800" dirty="0">
              <a:latin typeface="Aptos" panose="020B0004020202020204" pitchFamily="34" charset="0"/>
            </a:endParaRPr>
          </a:p>
          <a:p>
            <a:pPr lvl="1">
              <a:lnSpc>
                <a:spcPct val="100000"/>
              </a:lnSpc>
              <a:spcBef>
                <a:spcPts val="700"/>
              </a:spcBef>
              <a:spcAft>
                <a:spcPts val="700"/>
              </a:spcAft>
            </a:pPr>
            <a:r>
              <a:rPr lang="en-GB" sz="1800" dirty="0">
                <a:latin typeface="Aptos" panose="020B0004020202020204" pitchFamily="34" charset="0"/>
              </a:rPr>
              <a:t>EU Institutions and agencies: EC, MEPs, ENISA, EDA, ECCC, ESA, ETSI, EIB, EU Quantum Flagship, BSI</a:t>
            </a:r>
            <a:endParaRPr lang="en-US" sz="1800" dirty="0">
              <a:latin typeface="Aptos" panose="020B0004020202020204" pitchFamily="34" charset="0"/>
            </a:endParaRPr>
          </a:p>
          <a:p>
            <a:pPr lvl="1">
              <a:lnSpc>
                <a:spcPct val="100000"/>
              </a:lnSpc>
              <a:spcBef>
                <a:spcPts val="700"/>
              </a:spcBef>
              <a:spcAft>
                <a:spcPts val="700"/>
              </a:spcAft>
            </a:pPr>
            <a:r>
              <a:rPr lang="en-GB" sz="1800" dirty="0">
                <a:latin typeface="Aptos" panose="020B0004020202020204" pitchFamily="34" charset="0"/>
              </a:rPr>
              <a:t>Academics /Think Tank: GMF, I-COM, University of Amsterdam, Malaga, </a:t>
            </a:r>
            <a:r>
              <a:rPr lang="en-GB" sz="1800" dirty="0" err="1">
                <a:latin typeface="Aptos" panose="020B0004020202020204" pitchFamily="34" charset="0"/>
              </a:rPr>
              <a:t>Primorska</a:t>
            </a:r>
            <a:r>
              <a:rPr lang="en-GB" sz="1800" dirty="0">
                <a:latin typeface="Aptos" panose="020B0004020202020204" pitchFamily="34" charset="0"/>
              </a:rPr>
              <a:t>, Salento, Utrecht</a:t>
            </a:r>
            <a:endParaRPr lang="en-US" sz="1800" dirty="0">
              <a:latin typeface="Aptos" panose="020B0004020202020204" pitchFamily="34" charset="0"/>
            </a:endParaRPr>
          </a:p>
          <a:p>
            <a:pPr lvl="1">
              <a:lnSpc>
                <a:spcPct val="100000"/>
              </a:lnSpc>
              <a:spcBef>
                <a:spcPts val="700"/>
              </a:spcBef>
              <a:spcAft>
                <a:spcPts val="700"/>
              </a:spcAft>
            </a:pPr>
            <a:r>
              <a:rPr lang="en-GB" sz="1800" dirty="0">
                <a:latin typeface="Aptos" panose="020B0004020202020204" pitchFamily="34" charset="0"/>
              </a:rPr>
              <a:t>Civil society: Humanity of Things Agency</a:t>
            </a:r>
            <a:endParaRPr lang="en-US" sz="1800" dirty="0">
              <a:latin typeface="Aptos" panose="020B0004020202020204" pitchFamily="34" charset="0"/>
            </a:endParaRPr>
          </a:p>
          <a:p>
            <a:pPr lvl="0">
              <a:lnSpc>
                <a:spcPct val="100000"/>
              </a:lnSpc>
              <a:spcBef>
                <a:spcPts val="700"/>
              </a:spcBef>
              <a:spcAft>
                <a:spcPts val="700"/>
              </a:spcAft>
            </a:pPr>
            <a:r>
              <a:rPr lang="en-GB" sz="1800" b="1" dirty="0">
                <a:latin typeface="Aptos" panose="020B0004020202020204" pitchFamily="34" charset="0"/>
              </a:rPr>
              <a:t>18 Guest speakers</a:t>
            </a:r>
            <a:endParaRPr lang="en-US" sz="1800" b="1" dirty="0">
              <a:latin typeface="Aptos" panose="020B0004020202020204" pitchFamily="34" charset="0"/>
            </a:endParaRPr>
          </a:p>
          <a:p>
            <a:endParaRPr lang="it-IT" sz="2200" dirty="0"/>
          </a:p>
        </p:txBody>
      </p:sp>
      <p:pic>
        <p:nvPicPr>
          <p:cNvPr id="27" name="Immagine 26">
            <a:extLst>
              <a:ext uri="{FF2B5EF4-FFF2-40B4-BE49-F238E27FC236}">
                <a16:creationId xmlns:a16="http://schemas.microsoft.com/office/drawing/2014/main" id="{B4E4B1AD-1336-3995-5EC3-1755C000563D}"/>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255893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A95D7-EA44-B605-5B5F-DB2C70A62A3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3202AE-AAF5-6919-C9C4-B9E1031AE09E}"/>
              </a:ext>
            </a:extLst>
          </p:cNvPr>
          <p:cNvSpPr>
            <a:spLocks noGrp="1"/>
          </p:cNvSpPr>
          <p:nvPr>
            <p:ph type="title"/>
          </p:nvPr>
        </p:nvSpPr>
        <p:spPr>
          <a:xfrm>
            <a:off x="4235115" y="476250"/>
            <a:ext cx="6375734" cy="1233489"/>
          </a:xfrm>
        </p:spPr>
        <p:txBody>
          <a:bodyPr>
            <a:noAutofit/>
          </a:bodyPr>
          <a:lstStyle/>
          <a:p>
            <a:r>
              <a:rPr lang="en-GB" sz="2800" dirty="0">
                <a:latin typeface="Aptos" panose="020B0004020202020204" pitchFamily="34" charset="0"/>
              </a:rPr>
              <a:t>Linking the Roadmap for the Transition to Post Quantum Cryptography to a quantum  transition strategy and existing laws</a:t>
            </a:r>
            <a:endParaRPr lang="it-IT" sz="2800" dirty="0">
              <a:latin typeface="Aptos" panose="020B0004020202020204" pitchFamily="34" charset="0"/>
            </a:endParaRPr>
          </a:p>
        </p:txBody>
      </p:sp>
      <p:sp>
        <p:nvSpPr>
          <p:cNvPr id="3" name="Segnaposto contenuto 2">
            <a:extLst>
              <a:ext uri="{FF2B5EF4-FFF2-40B4-BE49-F238E27FC236}">
                <a16:creationId xmlns:a16="http://schemas.microsoft.com/office/drawing/2014/main" id="{109F292B-586A-8C91-F211-D3B26902912C}"/>
              </a:ext>
            </a:extLst>
          </p:cNvPr>
          <p:cNvSpPr>
            <a:spLocks noGrp="1"/>
          </p:cNvSpPr>
          <p:nvPr>
            <p:ph idx="1"/>
          </p:nvPr>
        </p:nvSpPr>
        <p:spPr>
          <a:xfrm>
            <a:off x="4235115" y="2294312"/>
            <a:ext cx="7236449" cy="4355869"/>
          </a:xfrm>
        </p:spPr>
        <p:txBody>
          <a:bodyPr>
            <a:normAutofit fontScale="62500" lnSpcReduction="20000"/>
          </a:bodyPr>
          <a:lstStyle/>
          <a:p>
            <a:pPr>
              <a:lnSpc>
                <a:spcPct val="120000"/>
              </a:lnSpc>
              <a:spcBef>
                <a:spcPts val="700"/>
              </a:spcBef>
              <a:spcAft>
                <a:spcPts val="700"/>
              </a:spcAft>
            </a:pPr>
            <a:r>
              <a:rPr lang="en-GB" dirty="0">
                <a:latin typeface="Aptos" panose="020B0004020202020204" pitchFamily="34" charset="0"/>
              </a:rPr>
              <a:t>There are significant risks in pursuing an EU quantum-safe roadmap without a coordinated, risk-aware transition strategy. A roadmap must specify what milestones are required and by when, but </a:t>
            </a:r>
            <a:r>
              <a:rPr lang="en-GB" b="1" dirty="0">
                <a:latin typeface="Aptos" panose="020B0004020202020204" pitchFamily="34" charset="0"/>
              </a:rPr>
              <a:t>only a supporting strategy can define how Member States, vendors, and institutions will meet them. </a:t>
            </a:r>
          </a:p>
          <a:p>
            <a:pPr>
              <a:lnSpc>
                <a:spcPct val="120000"/>
              </a:lnSpc>
              <a:spcBef>
                <a:spcPts val="700"/>
              </a:spcBef>
              <a:spcAft>
                <a:spcPts val="700"/>
              </a:spcAft>
            </a:pPr>
            <a:r>
              <a:rPr lang="en-GB" dirty="0">
                <a:latin typeface="Aptos" panose="020B0004020202020204" pitchFamily="34" charset="0"/>
              </a:rPr>
              <a:t>Without </a:t>
            </a:r>
            <a:r>
              <a:rPr lang="en-GB" b="1" dirty="0">
                <a:latin typeface="Aptos" panose="020B0004020202020204" pitchFamily="34" charset="0"/>
              </a:rPr>
              <a:t>synchronised standards, certification schemes, interoperability frameworks, and testing infrastructures</a:t>
            </a:r>
            <a:r>
              <a:rPr lang="en-GB" dirty="0">
                <a:latin typeface="Aptos" panose="020B0004020202020204" pitchFamily="34" charset="0"/>
              </a:rPr>
              <a:t>, regulation may outpace readiness.  </a:t>
            </a:r>
          </a:p>
          <a:p>
            <a:pPr>
              <a:lnSpc>
                <a:spcPct val="120000"/>
              </a:lnSpc>
              <a:spcBef>
                <a:spcPts val="700"/>
              </a:spcBef>
              <a:spcAft>
                <a:spcPts val="700"/>
              </a:spcAft>
            </a:pPr>
            <a:r>
              <a:rPr lang="en-GB" dirty="0">
                <a:latin typeface="Aptos" panose="020B0004020202020204" pitchFamily="34" charset="0"/>
              </a:rPr>
              <a:t>The roadmap should therefore be </a:t>
            </a:r>
            <a:r>
              <a:rPr lang="en-GB" b="1" dirty="0">
                <a:latin typeface="Aptos" panose="020B0004020202020204" pitchFamily="34" charset="0"/>
              </a:rPr>
              <a:t>embedded in a broader EU framework </a:t>
            </a:r>
            <a:r>
              <a:rPr lang="en-GB" dirty="0">
                <a:latin typeface="Aptos" panose="020B0004020202020204" pitchFamily="34" charset="0"/>
              </a:rPr>
              <a:t>that aligns national plans, industry efforts, and regulatory tools, ensuring coordination across DORA, CRA, and NIS2, and guided by the institutional actors (ENISA, the Commission, ETSI, CEN/CENELEC) to deliver a coherent, actionable transition.</a:t>
            </a:r>
            <a:endParaRPr lang="it-IT" dirty="0">
              <a:latin typeface="Aptos" panose="020B0004020202020204" pitchFamily="34" charset="0"/>
            </a:endParaRPr>
          </a:p>
        </p:txBody>
      </p:sp>
      <p:pic>
        <p:nvPicPr>
          <p:cNvPr id="4" name="Immagine 3">
            <a:extLst>
              <a:ext uri="{FF2B5EF4-FFF2-40B4-BE49-F238E27FC236}">
                <a16:creationId xmlns:a16="http://schemas.microsoft.com/office/drawing/2014/main" id="{CAF1C937-8E63-646B-1656-4F7657CA2CC7}"/>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3850954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3CAD-EBA3-2B50-3F22-5AAB59D6A0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70A6BDD-12C6-C92F-5BBB-1A9AD6CEC8B7}"/>
              </a:ext>
            </a:extLst>
          </p:cNvPr>
          <p:cNvSpPr>
            <a:spLocks noGrp="1"/>
          </p:cNvSpPr>
          <p:nvPr>
            <p:ph type="title"/>
          </p:nvPr>
        </p:nvSpPr>
        <p:spPr>
          <a:xfrm>
            <a:off x="4316185" y="232342"/>
            <a:ext cx="6255561" cy="1445760"/>
          </a:xfrm>
        </p:spPr>
        <p:txBody>
          <a:bodyPr>
            <a:noAutofit/>
          </a:bodyPr>
          <a:lstStyle/>
          <a:p>
            <a:r>
              <a:rPr lang="en-GB" sz="3600" noProof="0" dirty="0">
                <a:latin typeface="Aptos" panose="020B0004020202020204" pitchFamily="34" charset="0"/>
              </a:rPr>
              <a:t>Promoting awareness , cooperation and better governance</a:t>
            </a:r>
          </a:p>
        </p:txBody>
      </p:sp>
      <p:sp>
        <p:nvSpPr>
          <p:cNvPr id="3" name="Segnaposto contenuto 2">
            <a:extLst>
              <a:ext uri="{FF2B5EF4-FFF2-40B4-BE49-F238E27FC236}">
                <a16:creationId xmlns:a16="http://schemas.microsoft.com/office/drawing/2014/main" id="{65F1533F-8CD5-5736-C62B-0E3B923B3D2E}"/>
              </a:ext>
            </a:extLst>
          </p:cNvPr>
          <p:cNvSpPr>
            <a:spLocks noGrp="1"/>
          </p:cNvSpPr>
          <p:nvPr>
            <p:ph idx="1"/>
          </p:nvPr>
        </p:nvSpPr>
        <p:spPr>
          <a:xfrm>
            <a:off x="4316186" y="2069431"/>
            <a:ext cx="6993498" cy="4107531"/>
          </a:xfrm>
        </p:spPr>
        <p:txBody>
          <a:bodyPr>
            <a:normAutofit lnSpcReduction="10000"/>
          </a:bodyPr>
          <a:lstStyle/>
          <a:p>
            <a:r>
              <a:rPr lang="en-GB" dirty="0"/>
              <a:t>Awareness campaigns and training modules should not be generic or one-size-fits-all. Greater involvement of civil society.</a:t>
            </a:r>
          </a:p>
          <a:p>
            <a:r>
              <a:rPr lang="en-GB" dirty="0"/>
              <a:t>The Roadmap should </a:t>
            </a:r>
            <a:r>
              <a:rPr lang="en-GB" b="1" dirty="0"/>
              <a:t>encourage joint pilot projects at the EU level to test interoperability of PQC in cross-border services before 2030.</a:t>
            </a:r>
          </a:p>
          <a:p>
            <a:r>
              <a:rPr lang="en-GB" dirty="0"/>
              <a:t>We suggest </a:t>
            </a:r>
            <a:r>
              <a:rPr lang="en-GB" b="1" dirty="0"/>
              <a:t>establishing a public-private PQC migration observatory under ENISA</a:t>
            </a:r>
            <a:r>
              <a:rPr lang="en-GB" dirty="0"/>
              <a:t> to monitor advances and recommend acceleration of timelines if necessary. </a:t>
            </a:r>
            <a:endParaRPr lang="en-US" dirty="0"/>
          </a:p>
          <a:p>
            <a:endParaRPr lang="it-IT" dirty="0"/>
          </a:p>
          <a:p>
            <a:endParaRPr lang="it-IT" dirty="0"/>
          </a:p>
        </p:txBody>
      </p:sp>
      <p:pic>
        <p:nvPicPr>
          <p:cNvPr id="4" name="Immagine 3">
            <a:extLst>
              <a:ext uri="{FF2B5EF4-FFF2-40B4-BE49-F238E27FC236}">
                <a16:creationId xmlns:a16="http://schemas.microsoft.com/office/drawing/2014/main" id="{1014802C-40A7-C1FC-C5D7-03C8788FB402}"/>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3095212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CF6FF-134B-5BBF-A961-B509D31886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132663-5FC1-6E87-AB83-C4751DC9DA29}"/>
              </a:ext>
            </a:extLst>
          </p:cNvPr>
          <p:cNvSpPr>
            <a:spLocks noGrp="1"/>
          </p:cNvSpPr>
          <p:nvPr>
            <p:ph type="title"/>
          </p:nvPr>
        </p:nvSpPr>
        <p:spPr>
          <a:xfrm>
            <a:off x="4235115" y="476250"/>
            <a:ext cx="6375734" cy="1233489"/>
          </a:xfrm>
        </p:spPr>
        <p:txBody>
          <a:bodyPr>
            <a:noAutofit/>
          </a:bodyPr>
          <a:lstStyle/>
          <a:p>
            <a:r>
              <a:rPr lang="en-GB" sz="3600" dirty="0">
                <a:latin typeface="Aptos" panose="020B0004020202020204" pitchFamily="34" charset="0"/>
              </a:rPr>
              <a:t>Ensure Alignment and Coherence Across Roadmaps</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56EA9D9A-9B81-6BE7-4276-234DD2C18A9F}"/>
              </a:ext>
            </a:extLst>
          </p:cNvPr>
          <p:cNvSpPr>
            <a:spLocks noGrp="1"/>
          </p:cNvSpPr>
          <p:nvPr>
            <p:ph idx="1"/>
          </p:nvPr>
        </p:nvSpPr>
        <p:spPr>
          <a:xfrm>
            <a:off x="4235115" y="2128058"/>
            <a:ext cx="7236449" cy="4253692"/>
          </a:xfrm>
        </p:spPr>
        <p:txBody>
          <a:bodyPr>
            <a:normAutofit fontScale="77500" lnSpcReduction="20000"/>
          </a:bodyPr>
          <a:lstStyle/>
          <a:p>
            <a:pPr>
              <a:lnSpc>
                <a:spcPct val="120000"/>
              </a:lnSpc>
              <a:spcBef>
                <a:spcPts val="700"/>
              </a:spcBef>
              <a:spcAft>
                <a:spcPts val="700"/>
              </a:spcAft>
            </a:pPr>
            <a:r>
              <a:rPr lang="en-GB" dirty="0">
                <a:latin typeface="Aptos" panose="020B0004020202020204" pitchFamily="34" charset="0"/>
              </a:rPr>
              <a:t>Multiple roadmaps for quantum-safe transition are currently being developed and discussed at the EU and national levels</a:t>
            </a:r>
          </a:p>
          <a:p>
            <a:pPr>
              <a:lnSpc>
                <a:spcPct val="120000"/>
              </a:lnSpc>
              <a:spcBef>
                <a:spcPts val="700"/>
              </a:spcBef>
              <a:spcAft>
                <a:spcPts val="700"/>
              </a:spcAft>
            </a:pPr>
            <a:r>
              <a:rPr lang="en-GB" dirty="0">
                <a:latin typeface="Aptos" panose="020B0004020202020204" pitchFamily="34" charset="0"/>
              </a:rPr>
              <a:t>While each roadmap sets valuable priorities and indicative milestones (e.g. 2026, 2030, 2035), their coexistence risks producing </a:t>
            </a:r>
            <a:r>
              <a:rPr lang="en-GB" b="1" dirty="0">
                <a:latin typeface="Aptos" panose="020B0004020202020204" pitchFamily="34" charset="0"/>
              </a:rPr>
              <a:t>fragmented implementation if not properly aligned. </a:t>
            </a:r>
          </a:p>
          <a:p>
            <a:pPr>
              <a:lnSpc>
                <a:spcPct val="120000"/>
              </a:lnSpc>
              <a:spcBef>
                <a:spcPts val="700"/>
              </a:spcBef>
              <a:spcAft>
                <a:spcPts val="700"/>
              </a:spcAft>
            </a:pPr>
            <a:r>
              <a:rPr lang="en-GB" dirty="0">
                <a:latin typeface="Aptos" panose="020B0004020202020204" pitchFamily="34" charset="0"/>
              </a:rPr>
              <a:t>The European Commission, together with MS and standardisation bodies, should promote </a:t>
            </a:r>
            <a:r>
              <a:rPr lang="en-GB" b="1" dirty="0">
                <a:latin typeface="Aptos" panose="020B0004020202020204" pitchFamily="34" charset="0"/>
              </a:rPr>
              <a:t>cross-roadmap coordination</a:t>
            </a:r>
            <a:r>
              <a:rPr lang="en-GB" dirty="0">
                <a:latin typeface="Aptos" panose="020B0004020202020204" pitchFamily="34" charset="0"/>
              </a:rPr>
              <a:t> to ensure coherence in timelines, dependencies, and objectives. </a:t>
            </a:r>
            <a:endParaRPr lang="it-IT" dirty="0">
              <a:latin typeface="Aptos" panose="020B0004020202020204" pitchFamily="34" charset="0"/>
            </a:endParaRPr>
          </a:p>
          <a:p>
            <a:pPr>
              <a:lnSpc>
                <a:spcPct val="120000"/>
              </a:lnSpc>
              <a:spcBef>
                <a:spcPts val="700"/>
              </a:spcBef>
              <a:spcAft>
                <a:spcPts val="700"/>
              </a:spcAft>
            </a:pPr>
            <a:endParaRPr lang="it-IT" dirty="0">
              <a:latin typeface="Aptos" panose="020B0004020202020204" pitchFamily="34" charset="0"/>
            </a:endParaRPr>
          </a:p>
        </p:txBody>
      </p:sp>
      <p:pic>
        <p:nvPicPr>
          <p:cNvPr id="4" name="Immagine 3">
            <a:extLst>
              <a:ext uri="{FF2B5EF4-FFF2-40B4-BE49-F238E27FC236}">
                <a16:creationId xmlns:a16="http://schemas.microsoft.com/office/drawing/2014/main" id="{129FE363-5964-D708-379A-2A1D5EC29DF7}"/>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28927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32593-9CDA-5A17-E58F-65F4A720C8BE}"/>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3D47F55A-A0D9-21DD-F1C8-C9572366F575}"/>
              </a:ext>
            </a:extLst>
          </p:cNvPr>
          <p:cNvPicPr>
            <a:picLocks noChangeAspect="1"/>
          </p:cNvPicPr>
          <p:nvPr/>
        </p:nvPicPr>
        <p:blipFill>
          <a:blip r:embed="rId2">
            <a:alphaModFix amt="80000"/>
          </a:blip>
          <a:srcRect l="8071" t="67685" r="10770"/>
          <a:stretch>
            <a:fillRect/>
          </a:stretch>
        </p:blipFill>
        <p:spPr>
          <a:xfrm>
            <a:off x="0" y="0"/>
            <a:ext cx="12192000" cy="6858000"/>
          </a:xfrm>
          <a:prstGeom prst="rect">
            <a:avLst/>
          </a:prstGeom>
        </p:spPr>
      </p:pic>
      <p:sp>
        <p:nvSpPr>
          <p:cNvPr id="5" name="TextBox 1">
            <a:extLst>
              <a:ext uri="{FF2B5EF4-FFF2-40B4-BE49-F238E27FC236}">
                <a16:creationId xmlns:a16="http://schemas.microsoft.com/office/drawing/2014/main" id="{E858A28B-F236-190F-0E17-895D665334D7}"/>
              </a:ext>
            </a:extLst>
          </p:cNvPr>
          <p:cNvSpPr txBox="1"/>
          <p:nvPr/>
        </p:nvSpPr>
        <p:spPr>
          <a:xfrm>
            <a:off x="0" y="3626346"/>
            <a:ext cx="12191999" cy="892552"/>
          </a:xfrm>
          <a:prstGeom prst="rect">
            <a:avLst/>
          </a:prstGeom>
          <a:solidFill>
            <a:schemeClr val="bg1"/>
          </a:solidFill>
        </p:spPr>
        <p:txBody>
          <a:bodyPr wrap="square" rtlCol="0">
            <a:spAutoFit/>
          </a:bodyPr>
          <a:lstStyle/>
          <a:p>
            <a:pPr algn="ctr"/>
            <a:r>
              <a:rPr lang="en-GB" sz="2800" b="1" noProof="0" dirty="0">
                <a:latin typeface="Aptos" panose="020B0004020202020204" pitchFamily="34" charset="0"/>
              </a:rPr>
              <a:t>Sector </a:t>
            </a:r>
            <a:r>
              <a:rPr lang="en-GB" sz="2800" b="1" dirty="0">
                <a:latin typeface="Aptos" panose="020B0004020202020204" pitchFamily="34" charset="0"/>
              </a:rPr>
              <a:t>Specific Recommendations</a:t>
            </a:r>
            <a:endParaRPr lang="en-GB" noProof="0" dirty="0">
              <a:latin typeface="Aptos" panose="020B0004020202020204" pitchFamily="34" charset="0"/>
            </a:endParaRPr>
          </a:p>
          <a:p>
            <a:endParaRPr lang="fr-BE" sz="2400" dirty="0"/>
          </a:p>
        </p:txBody>
      </p:sp>
      <p:pic>
        <p:nvPicPr>
          <p:cNvPr id="6" name="Picture 17">
            <a:extLst>
              <a:ext uri="{FF2B5EF4-FFF2-40B4-BE49-F238E27FC236}">
                <a16:creationId xmlns:a16="http://schemas.microsoft.com/office/drawing/2014/main" id="{DE74E2F4-FD4E-5EF5-12A9-FAF4BA707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871" y="0"/>
            <a:ext cx="1464128" cy="1552863"/>
          </a:xfrm>
          <a:prstGeom prst="rect">
            <a:avLst/>
          </a:prstGeom>
        </p:spPr>
      </p:pic>
    </p:spTree>
    <p:extLst>
      <p:ext uri="{BB962C8B-B14F-4D97-AF65-F5344CB8AC3E}">
        <p14:creationId xmlns:p14="http://schemas.microsoft.com/office/powerpoint/2010/main" val="468769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EAA0-9BE0-9A29-3737-574EC47A0B3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40BBD60-5A26-3918-0DBF-A043EF1F530D}"/>
              </a:ext>
            </a:extLst>
          </p:cNvPr>
          <p:cNvSpPr>
            <a:spLocks noGrp="1"/>
          </p:cNvSpPr>
          <p:nvPr>
            <p:ph type="title"/>
          </p:nvPr>
        </p:nvSpPr>
        <p:spPr>
          <a:xfrm>
            <a:off x="4235116" y="266006"/>
            <a:ext cx="6222295" cy="1424683"/>
          </a:xfrm>
        </p:spPr>
        <p:txBody>
          <a:bodyPr>
            <a:normAutofit/>
          </a:bodyPr>
          <a:lstStyle/>
          <a:p>
            <a:r>
              <a:rPr lang="en-GB" sz="3600" dirty="0">
                <a:latin typeface="Aptos" panose="020B0004020202020204" pitchFamily="34" charset="0"/>
              </a:rPr>
              <a:t>Additional Recommendation for the Financial Sector	</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7332BA29-D9B0-8FF9-9B45-095F5C22743E}"/>
              </a:ext>
            </a:extLst>
          </p:cNvPr>
          <p:cNvSpPr>
            <a:spLocks noGrp="1"/>
          </p:cNvSpPr>
          <p:nvPr>
            <p:ph idx="1"/>
          </p:nvPr>
        </p:nvSpPr>
        <p:spPr>
          <a:xfrm>
            <a:off x="4434620" y="2024806"/>
            <a:ext cx="7118685" cy="4251910"/>
          </a:xfrm>
        </p:spPr>
        <p:txBody>
          <a:bodyPr>
            <a:normAutofit/>
          </a:bodyPr>
          <a:lstStyle/>
          <a:p>
            <a:pPr>
              <a:lnSpc>
                <a:spcPct val="110000"/>
              </a:lnSpc>
              <a:spcBef>
                <a:spcPts val="700"/>
              </a:spcBef>
              <a:spcAft>
                <a:spcPts val="700"/>
              </a:spcAft>
            </a:pPr>
            <a:r>
              <a:rPr lang="en-GB" sz="2400" dirty="0">
                <a:latin typeface="Aptos" panose="020B0004020202020204" pitchFamily="34" charset="0"/>
              </a:rPr>
              <a:t>Create an ad hoc PQC governance structure</a:t>
            </a:r>
          </a:p>
          <a:p>
            <a:pPr>
              <a:lnSpc>
                <a:spcPct val="110000"/>
              </a:lnSpc>
              <a:spcBef>
                <a:spcPts val="700"/>
              </a:spcBef>
              <a:spcAft>
                <a:spcPts val="700"/>
              </a:spcAft>
            </a:pPr>
            <a:r>
              <a:rPr lang="en-GB" sz="2400" dirty="0">
                <a:latin typeface="Aptos" panose="020B0004020202020204" pitchFamily="34" charset="0"/>
              </a:rPr>
              <a:t>Enhancing collaboration with vendors and partners </a:t>
            </a:r>
            <a:endParaRPr lang="it-IT" sz="2400" dirty="0">
              <a:latin typeface="Aptos" panose="020B0004020202020204" pitchFamily="34" charset="0"/>
            </a:endParaRPr>
          </a:p>
          <a:p>
            <a:pPr>
              <a:lnSpc>
                <a:spcPct val="110000"/>
              </a:lnSpc>
              <a:spcBef>
                <a:spcPts val="700"/>
              </a:spcBef>
              <a:spcAft>
                <a:spcPts val="700"/>
              </a:spcAft>
            </a:pPr>
            <a:r>
              <a:rPr lang="en-GB" sz="2400" dirty="0">
                <a:latin typeface="Aptos" panose="020B0004020202020204" pitchFamily="34" charset="0"/>
              </a:rPr>
              <a:t>Upgrade the financial sector underlying infrastructure</a:t>
            </a:r>
          </a:p>
          <a:p>
            <a:pPr>
              <a:lnSpc>
                <a:spcPct val="110000"/>
              </a:lnSpc>
              <a:spcBef>
                <a:spcPts val="700"/>
              </a:spcBef>
              <a:spcAft>
                <a:spcPts val="700"/>
              </a:spcAft>
            </a:pPr>
            <a:r>
              <a:rPr lang="en-GB" sz="2400" dirty="0">
                <a:latin typeface="Aptos" panose="020B0004020202020204" pitchFamily="34" charset="0"/>
              </a:rPr>
              <a:t>Prioritise actions based on risk assessment</a:t>
            </a:r>
          </a:p>
          <a:p>
            <a:pPr>
              <a:lnSpc>
                <a:spcPct val="110000"/>
              </a:lnSpc>
              <a:spcBef>
                <a:spcPts val="700"/>
              </a:spcBef>
              <a:spcAft>
                <a:spcPts val="700"/>
              </a:spcAft>
            </a:pPr>
            <a:r>
              <a:rPr lang="en-GB" sz="2400" dirty="0">
                <a:latin typeface="Aptos" panose="020B0004020202020204" pitchFamily="34" charset="0"/>
              </a:rPr>
              <a:t>Perform cost-benefit analysis of mitigation options</a:t>
            </a:r>
          </a:p>
          <a:p>
            <a:pPr>
              <a:lnSpc>
                <a:spcPct val="110000"/>
              </a:lnSpc>
              <a:spcBef>
                <a:spcPts val="700"/>
              </a:spcBef>
              <a:spcAft>
                <a:spcPts val="700"/>
              </a:spcAft>
            </a:pPr>
            <a:r>
              <a:rPr lang="en-GB" sz="2400" dirty="0">
                <a:latin typeface="Aptos" panose="020B0004020202020204" pitchFamily="34" charset="0"/>
              </a:rPr>
              <a:t>Overcome organisational and skills gaps</a:t>
            </a:r>
            <a:endParaRPr lang="it-IT" sz="2400" dirty="0">
              <a:latin typeface="Aptos" panose="020B0004020202020204" pitchFamily="34" charset="0"/>
            </a:endParaRPr>
          </a:p>
        </p:txBody>
      </p:sp>
      <p:pic>
        <p:nvPicPr>
          <p:cNvPr id="4" name="Immagine 3">
            <a:extLst>
              <a:ext uri="{FF2B5EF4-FFF2-40B4-BE49-F238E27FC236}">
                <a16:creationId xmlns:a16="http://schemas.microsoft.com/office/drawing/2014/main" id="{4CC701EF-E1CB-B895-6B1D-71A3AA6F7128}"/>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275387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CEFD7-082A-39B5-14F9-58E35FDC6A2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9CD58E8-1550-4F5F-0AAA-B712F6A6E152}"/>
              </a:ext>
            </a:extLst>
          </p:cNvPr>
          <p:cNvSpPr>
            <a:spLocks noGrp="1"/>
          </p:cNvSpPr>
          <p:nvPr>
            <p:ph type="title"/>
          </p:nvPr>
        </p:nvSpPr>
        <p:spPr>
          <a:xfrm>
            <a:off x="4235116" y="299258"/>
            <a:ext cx="6438426" cy="1391431"/>
          </a:xfrm>
        </p:spPr>
        <p:txBody>
          <a:bodyPr>
            <a:normAutofit/>
          </a:bodyPr>
          <a:lstStyle/>
          <a:p>
            <a:r>
              <a:rPr lang="en-GB" sz="3600" dirty="0">
                <a:latin typeface="Aptos" panose="020B0004020202020204" pitchFamily="34" charset="0"/>
              </a:rPr>
              <a:t>Additional Recommendation for the Public Sector</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3EC873A5-9A76-085C-5A3C-46E448990CEB}"/>
              </a:ext>
            </a:extLst>
          </p:cNvPr>
          <p:cNvSpPr>
            <a:spLocks noGrp="1"/>
          </p:cNvSpPr>
          <p:nvPr>
            <p:ph idx="1"/>
          </p:nvPr>
        </p:nvSpPr>
        <p:spPr>
          <a:xfrm>
            <a:off x="4235116" y="2024806"/>
            <a:ext cx="7118685" cy="4251910"/>
          </a:xfrm>
        </p:spPr>
        <p:txBody>
          <a:bodyPr>
            <a:normAutofit/>
          </a:bodyPr>
          <a:lstStyle/>
          <a:p>
            <a:pPr>
              <a:lnSpc>
                <a:spcPct val="110000"/>
              </a:lnSpc>
              <a:spcBef>
                <a:spcPts val="700"/>
              </a:spcBef>
              <a:spcAft>
                <a:spcPts val="700"/>
              </a:spcAft>
            </a:pPr>
            <a:r>
              <a:rPr lang="en-GB" sz="2400" dirty="0">
                <a:latin typeface="Aptos" panose="020B0004020202020204" pitchFamily="34" charset="0"/>
              </a:rPr>
              <a:t>Implement a sequenced migration plan across PKI and digital identity ecosystems</a:t>
            </a:r>
          </a:p>
          <a:p>
            <a:pPr>
              <a:lnSpc>
                <a:spcPct val="110000"/>
              </a:lnSpc>
              <a:spcBef>
                <a:spcPts val="700"/>
              </a:spcBef>
              <a:spcAft>
                <a:spcPts val="700"/>
              </a:spcAft>
            </a:pPr>
            <a:r>
              <a:rPr lang="en-GB" sz="2400" dirty="0">
                <a:latin typeface="Aptos" panose="020B0004020202020204" pitchFamily="34" charset="0"/>
              </a:rPr>
              <a:t>Synchronise authentication layers to prevent fragmentation and service disruption</a:t>
            </a:r>
          </a:p>
          <a:p>
            <a:pPr>
              <a:lnSpc>
                <a:spcPct val="110000"/>
              </a:lnSpc>
              <a:spcBef>
                <a:spcPts val="700"/>
              </a:spcBef>
              <a:spcAft>
                <a:spcPts val="700"/>
              </a:spcAft>
            </a:pPr>
            <a:r>
              <a:rPr lang="en-GB" sz="2400" dirty="0">
                <a:latin typeface="Aptos" panose="020B0004020202020204" pitchFamily="34" charset="0"/>
              </a:rPr>
              <a:t>Coordinate cross-border roadmaps and align national migration strategies</a:t>
            </a:r>
          </a:p>
          <a:p>
            <a:pPr>
              <a:lnSpc>
                <a:spcPct val="110000"/>
              </a:lnSpc>
              <a:spcBef>
                <a:spcPts val="700"/>
              </a:spcBef>
              <a:spcAft>
                <a:spcPts val="700"/>
              </a:spcAft>
            </a:pPr>
            <a:r>
              <a:rPr lang="en-GB" sz="2400" dirty="0">
                <a:latin typeface="Aptos" panose="020B0004020202020204" pitchFamily="34" charset="0"/>
              </a:rPr>
              <a:t>Manage the quantum transition as a coordinated sociotechnical programme</a:t>
            </a:r>
            <a:endParaRPr lang="it-IT" sz="2400" dirty="0">
              <a:latin typeface="Aptos" panose="020B0004020202020204" pitchFamily="34" charset="0"/>
            </a:endParaRPr>
          </a:p>
        </p:txBody>
      </p:sp>
      <p:pic>
        <p:nvPicPr>
          <p:cNvPr id="4" name="Immagine 3">
            <a:extLst>
              <a:ext uri="{FF2B5EF4-FFF2-40B4-BE49-F238E27FC236}">
                <a16:creationId xmlns:a16="http://schemas.microsoft.com/office/drawing/2014/main" id="{39D5777D-A653-EAE2-A982-D35EBB2BDB3D}"/>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345850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6179-9B74-4FA7-97CF-B431713B77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4C24CEE-1070-E36C-32A5-6AB5945CE6C0}"/>
              </a:ext>
            </a:extLst>
          </p:cNvPr>
          <p:cNvSpPr>
            <a:spLocks noGrp="1"/>
          </p:cNvSpPr>
          <p:nvPr>
            <p:ph type="title"/>
          </p:nvPr>
        </p:nvSpPr>
        <p:spPr>
          <a:xfrm>
            <a:off x="4235116" y="299258"/>
            <a:ext cx="6455051" cy="1391431"/>
          </a:xfrm>
        </p:spPr>
        <p:txBody>
          <a:bodyPr>
            <a:normAutofit/>
          </a:bodyPr>
          <a:lstStyle/>
          <a:p>
            <a:r>
              <a:rPr lang="en-GB" sz="3600" dirty="0">
                <a:latin typeface="Aptos" panose="020B0004020202020204" pitchFamily="34" charset="0"/>
              </a:rPr>
              <a:t>Additional Recommendations for the Defence Sector</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8C1DB93A-EE59-F650-AD8E-E9046D88E3AB}"/>
              </a:ext>
            </a:extLst>
          </p:cNvPr>
          <p:cNvSpPr>
            <a:spLocks noGrp="1"/>
          </p:cNvSpPr>
          <p:nvPr>
            <p:ph idx="1"/>
          </p:nvPr>
        </p:nvSpPr>
        <p:spPr>
          <a:xfrm>
            <a:off x="4235114" y="1925053"/>
            <a:ext cx="7118685" cy="4251910"/>
          </a:xfrm>
        </p:spPr>
        <p:txBody>
          <a:bodyPr/>
          <a:lstStyle/>
          <a:p>
            <a:pPr>
              <a:lnSpc>
                <a:spcPct val="110000"/>
              </a:lnSpc>
              <a:spcBef>
                <a:spcPts val="700"/>
              </a:spcBef>
              <a:spcAft>
                <a:spcPts val="700"/>
              </a:spcAft>
            </a:pPr>
            <a:r>
              <a:rPr lang="en-GB" sz="2400" dirty="0">
                <a:latin typeface="Aptos" panose="020B0004020202020204" pitchFamily="34" charset="0"/>
              </a:rPr>
              <a:t>Develop a post-quantum transition roadmap</a:t>
            </a:r>
          </a:p>
          <a:p>
            <a:pPr>
              <a:lnSpc>
                <a:spcPct val="110000"/>
              </a:lnSpc>
              <a:spcBef>
                <a:spcPts val="700"/>
              </a:spcBef>
              <a:spcAft>
                <a:spcPts val="700"/>
              </a:spcAft>
            </a:pPr>
            <a:r>
              <a:rPr lang="en-GB" sz="2400" dirty="0">
                <a:latin typeface="Aptos" panose="020B0004020202020204" pitchFamily="34" charset="0"/>
              </a:rPr>
              <a:t>Support industrial coordination</a:t>
            </a:r>
          </a:p>
          <a:p>
            <a:pPr>
              <a:lnSpc>
                <a:spcPct val="110000"/>
              </a:lnSpc>
              <a:spcBef>
                <a:spcPts val="700"/>
              </a:spcBef>
              <a:spcAft>
                <a:spcPts val="700"/>
              </a:spcAft>
            </a:pPr>
            <a:r>
              <a:rPr lang="en-GB" sz="2400" dirty="0">
                <a:latin typeface="Aptos" panose="020B0004020202020204" pitchFamily="34" charset="0"/>
              </a:rPr>
              <a:t>Address supply-chain dependencies</a:t>
            </a:r>
          </a:p>
          <a:p>
            <a:pPr>
              <a:lnSpc>
                <a:spcPct val="110000"/>
              </a:lnSpc>
              <a:spcBef>
                <a:spcPts val="700"/>
              </a:spcBef>
              <a:spcAft>
                <a:spcPts val="700"/>
              </a:spcAft>
            </a:pPr>
            <a:r>
              <a:rPr lang="en-GB" sz="2400" dirty="0">
                <a:latin typeface="Aptos" panose="020B0004020202020204" pitchFamily="34" charset="0"/>
              </a:rPr>
              <a:t>Formalise public-private quantum innovation frameworks</a:t>
            </a:r>
          </a:p>
          <a:p>
            <a:pPr>
              <a:lnSpc>
                <a:spcPct val="110000"/>
              </a:lnSpc>
              <a:spcBef>
                <a:spcPts val="700"/>
              </a:spcBef>
              <a:spcAft>
                <a:spcPts val="700"/>
              </a:spcAft>
            </a:pPr>
            <a:r>
              <a:rPr lang="en-GB" sz="2400" dirty="0">
                <a:latin typeface="Aptos" panose="020B0004020202020204" pitchFamily="34" charset="0"/>
              </a:rPr>
              <a:t>Establish structured pilot-to-certification pathways</a:t>
            </a:r>
          </a:p>
          <a:p>
            <a:pPr>
              <a:lnSpc>
                <a:spcPct val="110000"/>
              </a:lnSpc>
              <a:spcBef>
                <a:spcPts val="700"/>
              </a:spcBef>
              <a:spcAft>
                <a:spcPts val="700"/>
              </a:spcAft>
            </a:pPr>
            <a:r>
              <a:rPr lang="en-GB" sz="2400" dirty="0">
                <a:latin typeface="Aptos" panose="020B0004020202020204" pitchFamily="34" charset="0"/>
              </a:rPr>
              <a:t>Incentivise research in defence quantum technologies</a:t>
            </a:r>
            <a:endParaRPr lang="it-IT" sz="2400" dirty="0">
              <a:latin typeface="Aptos" panose="020B0004020202020204" pitchFamily="34" charset="0"/>
            </a:endParaRPr>
          </a:p>
        </p:txBody>
      </p:sp>
      <p:pic>
        <p:nvPicPr>
          <p:cNvPr id="4" name="Immagine 3">
            <a:extLst>
              <a:ext uri="{FF2B5EF4-FFF2-40B4-BE49-F238E27FC236}">
                <a16:creationId xmlns:a16="http://schemas.microsoft.com/office/drawing/2014/main" id="{CA2417DB-6116-976C-FE9F-18ABF5E2AFA6}"/>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197057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69BB38-93B0-533B-5BA6-608163FCFD66}"/>
              </a:ext>
            </a:extLst>
          </p:cNvPr>
          <p:cNvSpPr>
            <a:spLocks noGrp="1"/>
          </p:cNvSpPr>
          <p:nvPr>
            <p:ph type="title"/>
          </p:nvPr>
        </p:nvSpPr>
        <p:spPr>
          <a:xfrm>
            <a:off x="4370613" y="277586"/>
            <a:ext cx="5870667" cy="981363"/>
          </a:xfrm>
        </p:spPr>
        <p:txBody>
          <a:bodyPr>
            <a:noAutofit/>
          </a:bodyPr>
          <a:lstStyle/>
          <a:p>
            <a:r>
              <a:rPr lang="en-GB" sz="3200" dirty="0">
                <a:latin typeface="Aptos" panose="020B0004020202020204" pitchFamily="34" charset="0"/>
              </a:rPr>
              <a:t>Task Force goal: Strengthening the EU Transition to Quantum-Safe </a:t>
            </a:r>
            <a:endParaRPr lang="it-IT" sz="3200" dirty="0">
              <a:latin typeface="Aptos" panose="020B0004020202020204" pitchFamily="34" charset="0"/>
            </a:endParaRPr>
          </a:p>
        </p:txBody>
      </p:sp>
      <p:sp>
        <p:nvSpPr>
          <p:cNvPr id="3" name="Segnaposto contenuto 2">
            <a:extLst>
              <a:ext uri="{FF2B5EF4-FFF2-40B4-BE49-F238E27FC236}">
                <a16:creationId xmlns:a16="http://schemas.microsoft.com/office/drawing/2014/main" id="{BA38F904-0FFC-671A-3DA0-96F8ED17E703}"/>
              </a:ext>
            </a:extLst>
          </p:cNvPr>
          <p:cNvSpPr>
            <a:spLocks noGrp="1"/>
          </p:cNvSpPr>
          <p:nvPr>
            <p:ph idx="1"/>
          </p:nvPr>
        </p:nvSpPr>
        <p:spPr>
          <a:xfrm>
            <a:off x="4370613" y="1796143"/>
            <a:ext cx="7320644" cy="4784271"/>
          </a:xfrm>
        </p:spPr>
        <p:txBody>
          <a:bodyPr>
            <a:normAutofit fontScale="62500" lnSpcReduction="20000"/>
          </a:bodyPr>
          <a:lstStyle/>
          <a:p>
            <a:pPr lvl="0">
              <a:lnSpc>
                <a:spcPct val="120000"/>
              </a:lnSpc>
              <a:spcBef>
                <a:spcPts val="700"/>
              </a:spcBef>
              <a:spcAft>
                <a:spcPts val="700"/>
              </a:spcAft>
            </a:pPr>
            <a:r>
              <a:rPr lang="en-GB" b="1" dirty="0">
                <a:latin typeface="Aptos" panose="020B0004020202020204" pitchFamily="34" charset="0"/>
              </a:rPr>
              <a:t>Quantum computers</a:t>
            </a:r>
            <a:r>
              <a:rPr lang="en-GB" dirty="0">
                <a:latin typeface="Aptos" panose="020B0004020202020204" pitchFamily="34" charset="0"/>
              </a:rPr>
              <a:t> with the potential to undermine current cryptographic standards may become </a:t>
            </a:r>
            <a:r>
              <a:rPr lang="en-GB" b="1" dirty="0">
                <a:latin typeface="Aptos" panose="020B0004020202020204" pitchFamily="34" charset="0"/>
              </a:rPr>
              <a:t>available as early as the next decade</a:t>
            </a:r>
          </a:p>
          <a:p>
            <a:pPr lvl="0">
              <a:lnSpc>
                <a:spcPct val="120000"/>
              </a:lnSpc>
              <a:spcBef>
                <a:spcPts val="700"/>
              </a:spcBef>
              <a:spcAft>
                <a:spcPts val="700"/>
              </a:spcAft>
            </a:pPr>
            <a:r>
              <a:rPr lang="en-GB" b="1" dirty="0">
                <a:latin typeface="Aptos" panose="020B0004020202020204" pitchFamily="34" charset="0"/>
              </a:rPr>
              <a:t>Transitioning to post-quantum cryptography is far from immediate.</a:t>
            </a:r>
          </a:p>
          <a:p>
            <a:pPr lvl="0">
              <a:lnSpc>
                <a:spcPct val="120000"/>
              </a:lnSpc>
              <a:spcBef>
                <a:spcPts val="700"/>
              </a:spcBef>
              <a:spcAft>
                <a:spcPts val="700"/>
              </a:spcAft>
            </a:pPr>
            <a:r>
              <a:rPr lang="en-GB" dirty="0">
                <a:latin typeface="Aptos" panose="020B0004020202020204" pitchFamily="34" charset="0"/>
              </a:rPr>
              <a:t>Previous experiences with security standard migrations show that such </a:t>
            </a:r>
            <a:r>
              <a:rPr lang="en-GB" b="1" dirty="0">
                <a:latin typeface="Aptos" panose="020B0004020202020204" pitchFamily="34" charset="0"/>
              </a:rPr>
              <a:t>transformations can take 10 to 15 years </a:t>
            </a:r>
            <a:r>
              <a:rPr lang="en-GB" dirty="0">
                <a:latin typeface="Aptos" panose="020B0004020202020204" pitchFamily="34" charset="0"/>
              </a:rPr>
              <a:t>(e.g., the TLS migration).</a:t>
            </a:r>
            <a:endParaRPr lang="en-US" dirty="0">
              <a:latin typeface="Aptos" panose="020B0004020202020204" pitchFamily="34" charset="0"/>
            </a:endParaRPr>
          </a:p>
          <a:p>
            <a:pPr lvl="0">
              <a:lnSpc>
                <a:spcPct val="120000"/>
              </a:lnSpc>
              <a:spcBef>
                <a:spcPts val="700"/>
              </a:spcBef>
              <a:spcAft>
                <a:spcPts val="700"/>
              </a:spcAft>
            </a:pPr>
            <a:r>
              <a:rPr lang="en-GB" dirty="0">
                <a:latin typeface="Aptos" panose="020B0004020202020204" pitchFamily="34" charset="0"/>
              </a:rPr>
              <a:t>Despite this urgency,  there is </a:t>
            </a:r>
            <a:r>
              <a:rPr lang="en-GB" b="1" dirty="0">
                <a:latin typeface="Aptos" panose="020B0004020202020204" pitchFamily="34" charset="0"/>
              </a:rPr>
              <a:t>low awareness</a:t>
            </a:r>
            <a:endParaRPr lang="en-US" b="1" dirty="0">
              <a:latin typeface="Aptos" panose="020B0004020202020204" pitchFamily="34" charset="0"/>
            </a:endParaRPr>
          </a:p>
          <a:p>
            <a:pPr lvl="1">
              <a:lnSpc>
                <a:spcPct val="120000"/>
              </a:lnSpc>
              <a:spcBef>
                <a:spcPts val="700"/>
              </a:spcBef>
              <a:spcAft>
                <a:spcPts val="700"/>
              </a:spcAft>
            </a:pPr>
            <a:r>
              <a:rPr lang="en-GB" sz="2800" dirty="0">
                <a:latin typeface="Aptos" panose="020B0004020202020204" pitchFamily="34" charset="0"/>
              </a:rPr>
              <a:t>Germany, France, and the Netherlands have taken a leading role in issuing guidance and running PQC pilot projects</a:t>
            </a:r>
          </a:p>
          <a:p>
            <a:pPr lvl="1">
              <a:lnSpc>
                <a:spcPct val="120000"/>
              </a:lnSpc>
              <a:spcBef>
                <a:spcPts val="700"/>
              </a:spcBef>
              <a:spcAft>
                <a:spcPts val="700"/>
              </a:spcAft>
            </a:pPr>
            <a:r>
              <a:rPr lang="en-GB" sz="2800" dirty="0">
                <a:latin typeface="Aptos" panose="020B0004020202020204" pitchFamily="34" charset="0"/>
              </a:rPr>
              <a:t>Across the wider EU, the uptake of these roadmaps remains uneven, and the Union as a whole still lacks a coherent, unified quantum-transition framework comparable to that of the US. </a:t>
            </a:r>
            <a:endParaRPr lang="en-US" sz="2800" dirty="0">
              <a:latin typeface="Aptos" panose="020B0004020202020204" pitchFamily="34" charset="0"/>
            </a:endParaRPr>
          </a:p>
          <a:p>
            <a:endParaRPr lang="it-IT" dirty="0"/>
          </a:p>
        </p:txBody>
      </p:sp>
      <p:pic>
        <p:nvPicPr>
          <p:cNvPr id="6" name="Immagine 5">
            <a:extLst>
              <a:ext uri="{FF2B5EF4-FFF2-40B4-BE49-F238E27FC236}">
                <a16:creationId xmlns:a16="http://schemas.microsoft.com/office/drawing/2014/main" id="{4D7AD916-C1AF-85CC-4709-52D37CE2D305}"/>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81032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88906-34FF-14C4-14E7-14D7FF2AE200}"/>
              </a:ext>
            </a:extLst>
          </p:cNvPr>
          <p:cNvSpPr>
            <a:spLocks noGrp="1"/>
          </p:cNvSpPr>
          <p:nvPr>
            <p:ph type="title"/>
          </p:nvPr>
        </p:nvSpPr>
        <p:spPr>
          <a:xfrm>
            <a:off x="4555671" y="183357"/>
            <a:ext cx="6379028" cy="1445760"/>
          </a:xfrm>
        </p:spPr>
        <p:txBody>
          <a:bodyPr>
            <a:normAutofit/>
          </a:bodyPr>
          <a:lstStyle/>
          <a:p>
            <a:r>
              <a:rPr lang="en-GB" sz="3600" dirty="0">
                <a:latin typeface="Aptos" panose="020B0004020202020204" pitchFamily="34" charset="0"/>
              </a:rPr>
              <a:t>Strengthening by following these principles</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07220DF4-5DFB-3B0F-E2EF-F84CA2994698}"/>
              </a:ext>
            </a:extLst>
          </p:cNvPr>
          <p:cNvSpPr>
            <a:spLocks noGrp="1"/>
          </p:cNvSpPr>
          <p:nvPr>
            <p:ph idx="1"/>
          </p:nvPr>
        </p:nvSpPr>
        <p:spPr>
          <a:xfrm>
            <a:off x="4555671" y="2188028"/>
            <a:ext cx="6841672" cy="4233863"/>
          </a:xfrm>
        </p:spPr>
        <p:txBody>
          <a:bodyPr>
            <a:normAutofit/>
          </a:bodyPr>
          <a:lstStyle/>
          <a:p>
            <a:pPr lvl="0">
              <a:lnSpc>
                <a:spcPct val="110000"/>
              </a:lnSpc>
              <a:spcBef>
                <a:spcPts val="700"/>
              </a:spcBef>
              <a:spcAft>
                <a:spcPts val="700"/>
              </a:spcAft>
            </a:pPr>
            <a:r>
              <a:rPr lang="en-GB" sz="2400" dirty="0">
                <a:latin typeface="Aptos" panose="020B0004020202020204" pitchFamily="34" charset="0"/>
              </a:rPr>
              <a:t>Quantum-Safe Transition as a Systemic Transformation</a:t>
            </a:r>
            <a:r>
              <a:rPr lang="it-IT" sz="2400" dirty="0">
                <a:latin typeface="Aptos" panose="020B0004020202020204" pitchFamily="34" charset="0"/>
              </a:rPr>
              <a:t> </a:t>
            </a:r>
            <a:endParaRPr lang="en-US" sz="2400" dirty="0">
              <a:latin typeface="Aptos" panose="020B0004020202020204" pitchFamily="34" charset="0"/>
            </a:endParaRPr>
          </a:p>
          <a:p>
            <a:pPr lvl="0">
              <a:lnSpc>
                <a:spcPct val="110000"/>
              </a:lnSpc>
              <a:spcBef>
                <a:spcPts val="700"/>
              </a:spcBef>
              <a:spcAft>
                <a:spcPts val="700"/>
              </a:spcAft>
            </a:pPr>
            <a:r>
              <a:rPr lang="en-GB" sz="2400" dirty="0">
                <a:latin typeface="Aptos" panose="020B0004020202020204" pitchFamily="34" charset="0"/>
              </a:rPr>
              <a:t>Moving Beyond the “Q-Day” Narrative</a:t>
            </a:r>
            <a:r>
              <a:rPr lang="it-IT" sz="2400" dirty="0">
                <a:latin typeface="Aptos" panose="020B0004020202020204" pitchFamily="34" charset="0"/>
              </a:rPr>
              <a:t> </a:t>
            </a:r>
            <a:endParaRPr lang="en-US" sz="2400" dirty="0">
              <a:latin typeface="Aptos" panose="020B0004020202020204" pitchFamily="34" charset="0"/>
            </a:endParaRPr>
          </a:p>
          <a:p>
            <a:pPr lvl="0">
              <a:lnSpc>
                <a:spcPct val="110000"/>
              </a:lnSpc>
              <a:spcBef>
                <a:spcPts val="700"/>
              </a:spcBef>
              <a:spcAft>
                <a:spcPts val="700"/>
              </a:spcAft>
            </a:pPr>
            <a:r>
              <a:rPr lang="en-GB" sz="2400" dirty="0">
                <a:latin typeface="Aptos" panose="020B0004020202020204" pitchFamily="34" charset="0"/>
              </a:rPr>
              <a:t>Post-Quantum Cryptography as the Core of the Transition</a:t>
            </a:r>
            <a:r>
              <a:rPr lang="it-IT" sz="2400" dirty="0">
                <a:latin typeface="Aptos" panose="020B0004020202020204" pitchFamily="34" charset="0"/>
              </a:rPr>
              <a:t> </a:t>
            </a:r>
            <a:endParaRPr lang="en-US" sz="2400" dirty="0">
              <a:latin typeface="Aptos" panose="020B0004020202020204" pitchFamily="34" charset="0"/>
            </a:endParaRPr>
          </a:p>
          <a:p>
            <a:pPr lvl="0">
              <a:lnSpc>
                <a:spcPct val="110000"/>
              </a:lnSpc>
              <a:spcBef>
                <a:spcPts val="700"/>
              </a:spcBef>
              <a:spcAft>
                <a:spcPts val="700"/>
              </a:spcAft>
            </a:pPr>
            <a:r>
              <a:rPr lang="en-GB" sz="2400" dirty="0">
                <a:latin typeface="Aptos" panose="020B0004020202020204" pitchFamily="34" charset="0"/>
              </a:rPr>
              <a:t>A Risk-Based Transition Model</a:t>
            </a:r>
            <a:endParaRPr lang="en-US" sz="2400" dirty="0">
              <a:latin typeface="Aptos" panose="020B0004020202020204" pitchFamily="34" charset="0"/>
            </a:endParaRPr>
          </a:p>
          <a:p>
            <a:pPr marL="0" indent="0">
              <a:buNone/>
            </a:pPr>
            <a:endParaRPr lang="it-IT" dirty="0"/>
          </a:p>
        </p:txBody>
      </p:sp>
      <p:pic>
        <p:nvPicPr>
          <p:cNvPr id="4" name="Immagine 3">
            <a:extLst>
              <a:ext uri="{FF2B5EF4-FFF2-40B4-BE49-F238E27FC236}">
                <a16:creationId xmlns:a16="http://schemas.microsoft.com/office/drawing/2014/main" id="{92FA554E-7C15-288A-2945-CCD1B31D3011}"/>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236936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B724E-9F75-8BF1-3EB8-114629B79D5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F0F9845-7A7E-2901-6908-672083AEEDA2}"/>
              </a:ext>
            </a:extLst>
          </p:cNvPr>
          <p:cNvSpPr>
            <a:spLocks noGrp="1"/>
          </p:cNvSpPr>
          <p:nvPr>
            <p:ph type="title"/>
          </p:nvPr>
        </p:nvSpPr>
        <p:spPr>
          <a:xfrm>
            <a:off x="4316185" y="332095"/>
            <a:ext cx="6232071" cy="1445760"/>
          </a:xfrm>
        </p:spPr>
        <p:txBody>
          <a:bodyPr>
            <a:noAutofit/>
          </a:bodyPr>
          <a:lstStyle/>
          <a:p>
            <a:r>
              <a:rPr lang="en-GB" sz="3600" dirty="0">
                <a:latin typeface="Aptos" panose="020B0004020202020204" pitchFamily="34" charset="0"/>
              </a:rPr>
              <a:t>Transition to quantum-safe cryptography as a system-level transformation </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FBAD372D-F5FA-1FA1-B51B-9F8463C0FF89}"/>
              </a:ext>
            </a:extLst>
          </p:cNvPr>
          <p:cNvSpPr>
            <a:spLocks noGrp="1"/>
          </p:cNvSpPr>
          <p:nvPr>
            <p:ph idx="1"/>
          </p:nvPr>
        </p:nvSpPr>
        <p:spPr>
          <a:xfrm>
            <a:off x="4316185" y="2259385"/>
            <a:ext cx="6966857" cy="4266520"/>
          </a:xfrm>
        </p:spPr>
        <p:txBody>
          <a:bodyPr>
            <a:normAutofit fontScale="62500" lnSpcReduction="20000"/>
          </a:bodyPr>
          <a:lstStyle/>
          <a:p>
            <a:pPr lvl="0">
              <a:lnSpc>
                <a:spcPct val="120000"/>
              </a:lnSpc>
              <a:spcBef>
                <a:spcPts val="700"/>
              </a:spcBef>
              <a:spcAft>
                <a:spcPts val="700"/>
              </a:spcAft>
            </a:pPr>
            <a:r>
              <a:rPr lang="en-GB" dirty="0">
                <a:latin typeface="Aptos" panose="020B0004020202020204" pitchFamily="34" charset="0"/>
              </a:rPr>
              <a:t>The shift to quantum-safe cryptography is increasingly understood not as a routine technical upgrade but as a </a:t>
            </a:r>
            <a:r>
              <a:rPr lang="en-GB" b="1" dirty="0">
                <a:latin typeface="Aptos" panose="020B0004020202020204" pitchFamily="34" charset="0"/>
              </a:rPr>
              <a:t>comprehensive, systems-level transformation</a:t>
            </a:r>
            <a:r>
              <a:rPr lang="en-GB" dirty="0">
                <a:latin typeface="Aptos" panose="020B0004020202020204" pitchFamily="34" charset="0"/>
              </a:rPr>
              <a:t>. </a:t>
            </a:r>
          </a:p>
          <a:p>
            <a:pPr lvl="0">
              <a:lnSpc>
                <a:spcPct val="120000"/>
              </a:lnSpc>
              <a:spcBef>
                <a:spcPts val="700"/>
              </a:spcBef>
              <a:spcAft>
                <a:spcPts val="700"/>
              </a:spcAft>
            </a:pPr>
            <a:r>
              <a:rPr lang="en-GB" dirty="0">
                <a:latin typeface="Aptos" panose="020B0004020202020204" pitchFamily="34" charset="0"/>
              </a:rPr>
              <a:t>Transitioning PQC </a:t>
            </a:r>
            <a:r>
              <a:rPr lang="en-GB" b="1" dirty="0">
                <a:latin typeface="Aptos" panose="020B0004020202020204" pitchFamily="34" charset="0"/>
              </a:rPr>
              <a:t>extends far beyond updating cryptographic libraries</a:t>
            </a:r>
            <a:r>
              <a:rPr lang="en-GB" dirty="0">
                <a:latin typeface="Aptos" panose="020B0004020202020204" pitchFamily="34" charset="0"/>
              </a:rPr>
              <a:t>; it typically requires integrating new product versions, modifying APIs, adapting software development lifecycles, and, in some cases, redesigning core business processes.</a:t>
            </a:r>
            <a:r>
              <a:rPr lang="en-US" dirty="0">
                <a:latin typeface="Aptos" panose="020B0004020202020204" pitchFamily="34" charset="0"/>
              </a:rPr>
              <a:t> </a:t>
            </a:r>
            <a:r>
              <a:rPr lang="en-GB" dirty="0">
                <a:latin typeface="Aptos" panose="020B0004020202020204" pitchFamily="34" charset="0"/>
              </a:rPr>
              <a:t>It also includes conscious management and transition of supplier, customer, and other ecosystem relations. </a:t>
            </a:r>
          </a:p>
          <a:p>
            <a:pPr lvl="0">
              <a:lnSpc>
                <a:spcPct val="120000"/>
              </a:lnSpc>
              <a:spcBef>
                <a:spcPts val="700"/>
              </a:spcBef>
              <a:spcAft>
                <a:spcPts val="700"/>
              </a:spcAft>
            </a:pPr>
            <a:r>
              <a:rPr lang="en-GB" dirty="0">
                <a:latin typeface="Aptos" panose="020B0004020202020204" pitchFamily="34" charset="0"/>
              </a:rPr>
              <a:t>This process demands </a:t>
            </a:r>
            <a:r>
              <a:rPr lang="en-GB" b="1" dirty="0">
                <a:latin typeface="Aptos" panose="020B0004020202020204" pitchFamily="34" charset="0"/>
              </a:rPr>
              <a:t>long-term planning, specialised workforce recruitment, and sustained organisational change over several years</a:t>
            </a:r>
            <a:r>
              <a:rPr lang="it-IT" b="1" dirty="0">
                <a:latin typeface="Aptos" panose="020B0004020202020204" pitchFamily="34" charset="0"/>
              </a:rPr>
              <a:t> </a:t>
            </a:r>
            <a:endParaRPr lang="en-US" b="1"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E4F4266E-DD56-E3E9-2639-444BB053201B}"/>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78833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B67F-0E36-84EC-9B74-9BB2491997F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DE6406D-A351-3E38-291A-8445AE4145EB}"/>
              </a:ext>
            </a:extLst>
          </p:cNvPr>
          <p:cNvSpPr>
            <a:spLocks noGrp="1"/>
          </p:cNvSpPr>
          <p:nvPr>
            <p:ph type="title"/>
          </p:nvPr>
        </p:nvSpPr>
        <p:spPr>
          <a:xfrm>
            <a:off x="6667500" y="167028"/>
            <a:ext cx="5257800" cy="1445760"/>
          </a:xfrm>
        </p:spPr>
        <p:txBody>
          <a:bodyPr/>
          <a:lstStyle/>
          <a:p>
            <a:r>
              <a:rPr lang="en-GB" dirty="0">
                <a:latin typeface="Aptos" panose="020B0004020202020204" pitchFamily="34" charset="0"/>
              </a:rPr>
              <a:t>System-Level Transformation</a:t>
            </a:r>
            <a:endParaRPr lang="it-IT" dirty="0">
              <a:latin typeface="Aptos" panose="020B0004020202020204" pitchFamily="34" charset="0"/>
            </a:endParaRPr>
          </a:p>
        </p:txBody>
      </p:sp>
      <p:sp>
        <p:nvSpPr>
          <p:cNvPr id="3" name="Segnaposto contenuto 2">
            <a:extLst>
              <a:ext uri="{FF2B5EF4-FFF2-40B4-BE49-F238E27FC236}">
                <a16:creationId xmlns:a16="http://schemas.microsoft.com/office/drawing/2014/main" id="{21367597-10ED-8DEC-9F26-7D8651717512}"/>
              </a:ext>
            </a:extLst>
          </p:cNvPr>
          <p:cNvSpPr>
            <a:spLocks noGrp="1"/>
          </p:cNvSpPr>
          <p:nvPr>
            <p:ph idx="1"/>
          </p:nvPr>
        </p:nvSpPr>
        <p:spPr>
          <a:xfrm>
            <a:off x="6667500" y="1975756"/>
            <a:ext cx="5072743" cy="4201207"/>
          </a:xfrm>
        </p:spPr>
        <p:txBody>
          <a:bodyPr>
            <a:normAutofit fontScale="92500" lnSpcReduction="20000"/>
          </a:bodyPr>
          <a:lstStyle/>
          <a:p>
            <a:pPr>
              <a:lnSpc>
                <a:spcPct val="100000"/>
              </a:lnSpc>
              <a:spcBef>
                <a:spcPts val="700"/>
              </a:spcBef>
              <a:spcAft>
                <a:spcPts val="700"/>
              </a:spcAft>
            </a:pPr>
            <a:r>
              <a:rPr lang="en-GB" dirty="0">
                <a:latin typeface="Aptos" panose="020B0004020202020204" pitchFamily="34" charset="0"/>
              </a:rPr>
              <a:t>A new technology can impact social groups, institutions, and even other hardware and software</a:t>
            </a:r>
          </a:p>
          <a:p>
            <a:pPr>
              <a:lnSpc>
                <a:spcPct val="100000"/>
              </a:lnSpc>
              <a:spcBef>
                <a:spcPts val="700"/>
              </a:spcBef>
              <a:spcAft>
                <a:spcPts val="700"/>
              </a:spcAft>
            </a:pPr>
            <a:r>
              <a:rPr lang="en-GB" dirty="0">
                <a:latin typeface="Aptos" panose="020B0004020202020204" pitchFamily="34" charset="0"/>
              </a:rPr>
              <a:t>The </a:t>
            </a:r>
            <a:r>
              <a:rPr lang="en-GB" b="1" dirty="0">
                <a:latin typeface="Aptos" panose="020B0004020202020204" pitchFamily="34" charset="0"/>
              </a:rPr>
              <a:t>mechanical tomato harvester </a:t>
            </a:r>
            <a:r>
              <a:rPr lang="en-GB" dirty="0">
                <a:latin typeface="Aptos" panose="020B0004020202020204" pitchFamily="34" charset="0"/>
              </a:rPr>
              <a:t>changed</a:t>
            </a:r>
          </a:p>
          <a:p>
            <a:pPr lvl="1">
              <a:lnSpc>
                <a:spcPct val="100000"/>
              </a:lnSpc>
              <a:spcBef>
                <a:spcPts val="700"/>
              </a:spcBef>
              <a:spcAft>
                <a:spcPts val="700"/>
              </a:spcAft>
            </a:pPr>
            <a:r>
              <a:rPr lang="en-GB" dirty="0">
                <a:latin typeface="Aptos" panose="020B0004020202020204" pitchFamily="34" charset="0"/>
              </a:rPr>
              <a:t>The size of farms</a:t>
            </a:r>
          </a:p>
          <a:p>
            <a:pPr lvl="1">
              <a:lnSpc>
                <a:spcPct val="100000"/>
              </a:lnSpc>
              <a:spcBef>
                <a:spcPts val="700"/>
              </a:spcBef>
              <a:spcAft>
                <a:spcPts val="700"/>
              </a:spcAft>
            </a:pPr>
            <a:r>
              <a:rPr lang="en-GB" dirty="0">
                <a:latin typeface="Aptos" panose="020B0004020202020204" pitchFamily="34" charset="0"/>
              </a:rPr>
              <a:t> The workforce</a:t>
            </a:r>
          </a:p>
          <a:p>
            <a:pPr lvl="1">
              <a:lnSpc>
                <a:spcPct val="100000"/>
              </a:lnSpc>
              <a:spcBef>
                <a:spcPts val="700"/>
              </a:spcBef>
              <a:spcAft>
                <a:spcPts val="700"/>
              </a:spcAft>
            </a:pPr>
            <a:r>
              <a:rPr lang="en-GB" dirty="0">
                <a:latin typeface="Aptos" panose="020B0004020202020204" pitchFamily="34" charset="0"/>
              </a:rPr>
              <a:t>Rural life in California</a:t>
            </a:r>
          </a:p>
          <a:p>
            <a:pPr lvl="1">
              <a:lnSpc>
                <a:spcPct val="100000"/>
              </a:lnSpc>
              <a:spcBef>
                <a:spcPts val="700"/>
              </a:spcBef>
              <a:spcAft>
                <a:spcPts val="700"/>
              </a:spcAft>
            </a:pPr>
            <a:r>
              <a:rPr lang="en-GB" dirty="0">
                <a:latin typeface="Aptos" panose="020B0004020202020204" pitchFamily="34" charset="0"/>
              </a:rPr>
              <a:t>The tomatoes </a:t>
            </a:r>
          </a:p>
          <a:p>
            <a:pPr lvl="1"/>
            <a:endParaRPr lang="en-GB" dirty="0"/>
          </a:p>
          <a:p>
            <a:pPr lvl="1"/>
            <a:endParaRPr lang="it-IT" dirty="0"/>
          </a:p>
        </p:txBody>
      </p:sp>
      <p:pic>
        <p:nvPicPr>
          <p:cNvPr id="6" name="Immagine 5" descr="Immagine che contiene aria aperta, pianta, erba, terreno&#10;&#10;Il contenuto generato dall'IA potrebbe non essere corretto.">
            <a:extLst>
              <a:ext uri="{FF2B5EF4-FFF2-40B4-BE49-F238E27FC236}">
                <a16:creationId xmlns:a16="http://schemas.microsoft.com/office/drawing/2014/main" id="{DA2CC90D-5FCC-8972-C413-A6A0AFA97508}"/>
              </a:ext>
            </a:extLst>
          </p:cNvPr>
          <p:cNvPicPr>
            <a:picLocks noChangeAspect="1"/>
          </p:cNvPicPr>
          <p:nvPr/>
        </p:nvPicPr>
        <p:blipFill>
          <a:blip r:embed="rId2"/>
          <a:stretch>
            <a:fillRect/>
          </a:stretch>
        </p:blipFill>
        <p:spPr>
          <a:xfrm>
            <a:off x="0" y="0"/>
            <a:ext cx="6430744" cy="6858000"/>
          </a:xfrm>
          <a:prstGeom prst="rect">
            <a:avLst/>
          </a:prstGeom>
        </p:spPr>
      </p:pic>
    </p:spTree>
    <p:extLst>
      <p:ext uri="{BB962C8B-B14F-4D97-AF65-F5344CB8AC3E}">
        <p14:creationId xmlns:p14="http://schemas.microsoft.com/office/powerpoint/2010/main" val="195104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FBA2B-9D78-A16D-7128-0714556DB5B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0C9AA00-B773-A082-F47D-222C507C57D7}"/>
              </a:ext>
            </a:extLst>
          </p:cNvPr>
          <p:cNvSpPr>
            <a:spLocks noGrp="1"/>
          </p:cNvSpPr>
          <p:nvPr>
            <p:ph type="title"/>
          </p:nvPr>
        </p:nvSpPr>
        <p:spPr>
          <a:xfrm>
            <a:off x="4316185" y="232342"/>
            <a:ext cx="6460671" cy="1445760"/>
          </a:xfrm>
        </p:spPr>
        <p:txBody>
          <a:bodyPr>
            <a:normAutofit fontScale="90000"/>
          </a:bodyPr>
          <a:lstStyle/>
          <a:p>
            <a:r>
              <a:rPr lang="en-GB" dirty="0">
                <a:latin typeface="Aptos" panose="020B0004020202020204" pitchFamily="34" charset="0"/>
              </a:rPr>
              <a:t>Quantum-Safe Transition as a Systemic Transformation</a:t>
            </a:r>
            <a:endParaRPr lang="it-IT" dirty="0">
              <a:latin typeface="Aptos" panose="020B0004020202020204" pitchFamily="34" charset="0"/>
            </a:endParaRPr>
          </a:p>
        </p:txBody>
      </p:sp>
      <p:pic>
        <p:nvPicPr>
          <p:cNvPr id="4" name="Immagine 3">
            <a:extLst>
              <a:ext uri="{FF2B5EF4-FFF2-40B4-BE49-F238E27FC236}">
                <a16:creationId xmlns:a16="http://schemas.microsoft.com/office/drawing/2014/main" id="{CEBF7DA2-B4CD-238D-346F-7AB9540FF443}"/>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pic>
        <p:nvPicPr>
          <p:cNvPr id="5" name="Segnaposto contenuto 4" descr="Immagine che contiene testo, ricevuta, algebra&#10;&#10;Il contenuto generato dall'IA potrebbe non essere corretto.">
            <a:extLst>
              <a:ext uri="{FF2B5EF4-FFF2-40B4-BE49-F238E27FC236}">
                <a16:creationId xmlns:a16="http://schemas.microsoft.com/office/drawing/2014/main" id="{18D606E0-2311-B390-2DD3-3490F66FFB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6699" y="2195196"/>
            <a:ext cx="7897825" cy="3487147"/>
          </a:xfrm>
          <a:noFill/>
        </p:spPr>
      </p:pic>
    </p:spTree>
    <p:extLst>
      <p:ext uri="{BB962C8B-B14F-4D97-AF65-F5344CB8AC3E}">
        <p14:creationId xmlns:p14="http://schemas.microsoft.com/office/powerpoint/2010/main" val="65855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D7E9-4E84-8B4B-718F-1ACE6C531FE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303DB0A-F5A7-81D8-6353-1AB442CA1B4B}"/>
              </a:ext>
            </a:extLst>
          </p:cNvPr>
          <p:cNvSpPr>
            <a:spLocks noGrp="1"/>
          </p:cNvSpPr>
          <p:nvPr>
            <p:ph type="title"/>
          </p:nvPr>
        </p:nvSpPr>
        <p:spPr>
          <a:xfrm>
            <a:off x="4316185" y="232342"/>
            <a:ext cx="6460671" cy="1445760"/>
          </a:xfrm>
        </p:spPr>
        <p:txBody>
          <a:bodyPr>
            <a:normAutofit/>
          </a:bodyPr>
          <a:lstStyle/>
          <a:p>
            <a:r>
              <a:rPr lang="en-GB" sz="3600" noProof="0" dirty="0">
                <a:latin typeface="Aptos" panose="020B0004020202020204" pitchFamily="34" charset="0"/>
              </a:rPr>
              <a:t>Moving Beyond the “Q-Day” Narrative </a:t>
            </a:r>
          </a:p>
        </p:txBody>
      </p:sp>
      <p:pic>
        <p:nvPicPr>
          <p:cNvPr id="4" name="Immagine 3">
            <a:extLst>
              <a:ext uri="{FF2B5EF4-FFF2-40B4-BE49-F238E27FC236}">
                <a16:creationId xmlns:a16="http://schemas.microsoft.com/office/drawing/2014/main" id="{2B30EB05-7871-1302-E435-97DC5D08FEA3}"/>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
        <p:nvSpPr>
          <p:cNvPr id="6" name="Segnaposto contenuto 5">
            <a:extLst>
              <a:ext uri="{FF2B5EF4-FFF2-40B4-BE49-F238E27FC236}">
                <a16:creationId xmlns:a16="http://schemas.microsoft.com/office/drawing/2014/main" id="{D91BD0CE-7964-3B03-0D46-952EAD69008A}"/>
              </a:ext>
            </a:extLst>
          </p:cNvPr>
          <p:cNvSpPr>
            <a:spLocks noGrp="1"/>
          </p:cNvSpPr>
          <p:nvPr>
            <p:ph idx="1"/>
          </p:nvPr>
        </p:nvSpPr>
        <p:spPr>
          <a:xfrm>
            <a:off x="4316185" y="1890373"/>
            <a:ext cx="7135586" cy="4575741"/>
          </a:xfrm>
        </p:spPr>
        <p:txBody>
          <a:bodyPr>
            <a:noAutofit/>
          </a:bodyPr>
          <a:lstStyle/>
          <a:p>
            <a:pPr>
              <a:lnSpc>
                <a:spcPct val="120000"/>
              </a:lnSpc>
              <a:spcBef>
                <a:spcPts val="700"/>
              </a:spcBef>
              <a:spcAft>
                <a:spcPts val="700"/>
              </a:spcAft>
            </a:pPr>
            <a:r>
              <a:rPr lang="en-GB" sz="1600" dirty="0">
                <a:latin typeface="Aptos" panose="020B0004020202020204" pitchFamily="34" charset="0"/>
              </a:rPr>
              <a:t>Discussions of PQC are frequently animated by the spectre of “Q-Day”, a sudden moment when a powerful quantum computer renders classical cryptography obsolete. While useful, </a:t>
            </a:r>
            <a:r>
              <a:rPr lang="en-GB" sz="1600" b="1" dirty="0">
                <a:latin typeface="Aptos" panose="020B0004020202020204" pitchFamily="34" charset="0"/>
              </a:rPr>
              <a:t>this framing risks distorting the problem. </a:t>
            </a:r>
          </a:p>
          <a:p>
            <a:pPr>
              <a:lnSpc>
                <a:spcPct val="120000"/>
              </a:lnSpc>
              <a:spcBef>
                <a:spcPts val="700"/>
              </a:spcBef>
              <a:spcAft>
                <a:spcPts val="700"/>
              </a:spcAft>
            </a:pPr>
            <a:r>
              <a:rPr lang="en-GB" sz="1600" b="1" dirty="0">
                <a:latin typeface="Aptos" panose="020B0004020202020204" pitchFamily="34" charset="0"/>
              </a:rPr>
              <a:t>Quantum capability will not arrive as a tsunami but as a gradual, uneven process. </a:t>
            </a:r>
            <a:r>
              <a:rPr lang="en-GB" sz="1600" dirty="0">
                <a:latin typeface="Aptos" panose="020B0004020202020204" pitchFamily="34" charset="0"/>
              </a:rPr>
              <a:t>A handful of machines will first be able to break selected keys, before scaling to broader applications. </a:t>
            </a:r>
          </a:p>
          <a:p>
            <a:pPr>
              <a:lnSpc>
                <a:spcPct val="120000"/>
              </a:lnSpc>
              <a:spcBef>
                <a:spcPts val="700"/>
              </a:spcBef>
              <a:spcAft>
                <a:spcPts val="700"/>
              </a:spcAft>
            </a:pPr>
            <a:r>
              <a:rPr lang="en-GB" sz="1600" dirty="0">
                <a:latin typeface="Aptos" panose="020B0004020202020204" pitchFamily="34" charset="0"/>
              </a:rPr>
              <a:t>Hype can be both enabling and distorting. On the one hand, alarmist framings help mobilise investment. On the other hand, over-reliance on the Q-Day metaphor risks premature or misaligned investments.</a:t>
            </a:r>
          </a:p>
          <a:p>
            <a:pPr>
              <a:lnSpc>
                <a:spcPct val="120000"/>
              </a:lnSpc>
              <a:spcBef>
                <a:spcPts val="700"/>
              </a:spcBef>
              <a:spcAft>
                <a:spcPts val="700"/>
              </a:spcAft>
            </a:pPr>
            <a:r>
              <a:rPr lang="en-GB" sz="1600" b="1" dirty="0">
                <a:latin typeface="Aptos" panose="020B0004020202020204" pitchFamily="34" charset="0"/>
              </a:rPr>
              <a:t>Treating the problem as a Q-period would support balanced migration strategies</a:t>
            </a:r>
            <a:r>
              <a:rPr lang="en-GB" sz="1600" dirty="0">
                <a:latin typeface="Aptos" panose="020B0004020202020204" pitchFamily="34" charset="0"/>
              </a:rPr>
              <a:t>, paced with the actual evolution of quantum capability and standards readiness.</a:t>
            </a:r>
            <a:endParaRPr lang="it-IT" sz="1600" dirty="0">
              <a:latin typeface="Aptos" panose="020B0004020202020204" pitchFamily="34" charset="0"/>
            </a:endParaRPr>
          </a:p>
        </p:txBody>
      </p:sp>
    </p:spTree>
    <p:extLst>
      <p:ext uri="{BB962C8B-B14F-4D97-AF65-F5344CB8AC3E}">
        <p14:creationId xmlns:p14="http://schemas.microsoft.com/office/powerpoint/2010/main" val="344930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2780-7C9E-0F04-647F-B7C80C8C2F3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19DE95D-120F-44E9-2BD2-A022375D8F5D}"/>
              </a:ext>
            </a:extLst>
          </p:cNvPr>
          <p:cNvSpPr>
            <a:spLocks noGrp="1"/>
          </p:cNvSpPr>
          <p:nvPr>
            <p:ph type="title"/>
          </p:nvPr>
        </p:nvSpPr>
        <p:spPr>
          <a:xfrm>
            <a:off x="4316186" y="232342"/>
            <a:ext cx="6362700" cy="1445760"/>
          </a:xfrm>
        </p:spPr>
        <p:txBody>
          <a:bodyPr>
            <a:noAutofit/>
          </a:bodyPr>
          <a:lstStyle/>
          <a:p>
            <a:r>
              <a:rPr lang="en-GB" sz="3600" dirty="0">
                <a:latin typeface="Aptos" panose="020B0004020202020204" pitchFamily="34" charset="0"/>
              </a:rPr>
              <a:t>Post-Quantum Cryptography as the Core of the Transition</a:t>
            </a:r>
            <a:endParaRPr lang="it-IT" sz="3600" dirty="0">
              <a:latin typeface="Aptos" panose="020B0004020202020204" pitchFamily="34" charset="0"/>
            </a:endParaRPr>
          </a:p>
        </p:txBody>
      </p:sp>
      <p:sp>
        <p:nvSpPr>
          <p:cNvPr id="3" name="Segnaposto contenuto 2">
            <a:extLst>
              <a:ext uri="{FF2B5EF4-FFF2-40B4-BE49-F238E27FC236}">
                <a16:creationId xmlns:a16="http://schemas.microsoft.com/office/drawing/2014/main" id="{2D7BE071-C9A3-D7E3-4B9C-6C8A89F90125}"/>
              </a:ext>
            </a:extLst>
          </p:cNvPr>
          <p:cNvSpPr>
            <a:spLocks noGrp="1"/>
          </p:cNvSpPr>
          <p:nvPr>
            <p:ph idx="1"/>
          </p:nvPr>
        </p:nvSpPr>
        <p:spPr>
          <a:xfrm>
            <a:off x="4316186" y="1861457"/>
            <a:ext cx="7571014" cy="4315506"/>
          </a:xfrm>
        </p:spPr>
        <p:txBody>
          <a:bodyPr>
            <a:normAutofit fontScale="85000" lnSpcReduction="10000"/>
          </a:bodyPr>
          <a:lstStyle/>
          <a:p>
            <a:pPr>
              <a:lnSpc>
                <a:spcPct val="110000"/>
              </a:lnSpc>
              <a:spcBef>
                <a:spcPts val="700"/>
              </a:spcBef>
              <a:spcAft>
                <a:spcPts val="700"/>
              </a:spcAft>
            </a:pPr>
            <a:r>
              <a:rPr lang="en-GB" sz="2100" b="1" dirty="0">
                <a:latin typeface="Aptos" panose="020B0004020202020204" pitchFamily="34" charset="0"/>
              </a:rPr>
              <a:t>Post-Quantum Cryptography</a:t>
            </a:r>
            <a:r>
              <a:rPr lang="en-GB" sz="2100" dirty="0">
                <a:latin typeface="Aptos" panose="020B0004020202020204" pitchFamily="34" charset="0"/>
              </a:rPr>
              <a:t> forms the backbone of the transition to quantum safety. These algorithms are designed to withstand attacks from quantum computers and are </a:t>
            </a:r>
            <a:r>
              <a:rPr lang="en-GB" sz="2100" b="1" dirty="0">
                <a:latin typeface="Aptos" panose="020B0004020202020204" pitchFamily="34" charset="0"/>
              </a:rPr>
              <a:t>widely recognised by regulators and standardisation bodies as the only viable short- to medium-term solution.</a:t>
            </a:r>
            <a:endParaRPr lang="it-IT" sz="2100" dirty="0">
              <a:latin typeface="Aptos" panose="020B0004020202020204" pitchFamily="34" charset="0"/>
            </a:endParaRPr>
          </a:p>
          <a:p>
            <a:pPr>
              <a:lnSpc>
                <a:spcPct val="110000"/>
              </a:lnSpc>
              <a:spcBef>
                <a:spcPts val="700"/>
              </a:spcBef>
              <a:spcAft>
                <a:spcPts val="700"/>
              </a:spcAft>
            </a:pPr>
            <a:r>
              <a:rPr lang="en-GB" sz="2100" dirty="0">
                <a:latin typeface="Aptos" panose="020B0004020202020204" pitchFamily="34" charset="0"/>
              </a:rPr>
              <a:t>Other quantum technologies play more specialised roles</a:t>
            </a:r>
            <a:endParaRPr lang="it-IT" sz="2100" dirty="0">
              <a:latin typeface="Aptos" panose="020B0004020202020204" pitchFamily="34" charset="0"/>
            </a:endParaRPr>
          </a:p>
          <a:p>
            <a:pPr lvl="1">
              <a:lnSpc>
                <a:spcPct val="110000"/>
              </a:lnSpc>
              <a:spcBef>
                <a:spcPts val="700"/>
              </a:spcBef>
              <a:spcAft>
                <a:spcPts val="700"/>
              </a:spcAft>
            </a:pPr>
            <a:r>
              <a:rPr lang="en-GB" sz="2100" b="1" dirty="0">
                <a:latin typeface="Aptos" panose="020B0004020202020204" pitchFamily="34" charset="0"/>
              </a:rPr>
              <a:t>Quantum Key Distribution </a:t>
            </a:r>
            <a:r>
              <a:rPr lang="en-GB" sz="2100" dirty="0">
                <a:latin typeface="Aptos" panose="020B0004020202020204" pitchFamily="34" charset="0"/>
              </a:rPr>
              <a:t>is not a direct substitute for public-key cryptography but but a complementary technology that can offer diverse layered protection for specific high-security environments</a:t>
            </a:r>
            <a:endParaRPr lang="it-IT" sz="2100" dirty="0">
              <a:latin typeface="Aptos" panose="020B0004020202020204" pitchFamily="34" charset="0"/>
            </a:endParaRPr>
          </a:p>
          <a:p>
            <a:pPr lvl="1">
              <a:lnSpc>
                <a:spcPct val="110000"/>
              </a:lnSpc>
              <a:spcBef>
                <a:spcPts val="700"/>
              </a:spcBef>
              <a:spcAft>
                <a:spcPts val="700"/>
              </a:spcAft>
            </a:pPr>
            <a:r>
              <a:rPr lang="en-GB" sz="2100" b="1" dirty="0">
                <a:latin typeface="Aptos" panose="020B0004020202020204" pitchFamily="34" charset="0"/>
              </a:rPr>
              <a:t>Quantum Random Number Generators </a:t>
            </a:r>
            <a:r>
              <a:rPr lang="en-GB" sz="2100" dirty="0">
                <a:latin typeface="Aptos" panose="020B0004020202020204" pitchFamily="34" charset="0"/>
              </a:rPr>
              <a:t>provide certifiable entropy quality, ensuring that quantum-derived randomness can be embedded into cryptographic stacks and validated under recognised certification schemes.</a:t>
            </a:r>
            <a:endParaRPr lang="it-IT" sz="2100" dirty="0">
              <a:latin typeface="Aptos" panose="020B0004020202020204" pitchFamily="34" charset="0"/>
            </a:endParaRPr>
          </a:p>
          <a:p>
            <a:endParaRPr lang="it-IT" dirty="0"/>
          </a:p>
        </p:txBody>
      </p:sp>
      <p:pic>
        <p:nvPicPr>
          <p:cNvPr id="4" name="Immagine 3">
            <a:extLst>
              <a:ext uri="{FF2B5EF4-FFF2-40B4-BE49-F238E27FC236}">
                <a16:creationId xmlns:a16="http://schemas.microsoft.com/office/drawing/2014/main" id="{F510E9A2-4A6F-630F-3A03-F914FCAC9101}"/>
              </a:ext>
            </a:extLst>
          </p:cNvPr>
          <p:cNvPicPr>
            <a:picLocks noChangeAspect="1"/>
          </p:cNvPicPr>
          <p:nvPr/>
        </p:nvPicPr>
        <p:blipFill>
          <a:blip r:embed="rId2">
            <a:alphaModFix/>
          </a:blip>
          <a:srcRect l="62092" t="67685" r="10770"/>
          <a:stretch>
            <a:fillRect/>
          </a:stretch>
        </p:blipFill>
        <p:spPr>
          <a:xfrm>
            <a:off x="0" y="0"/>
            <a:ext cx="4076699" cy="6858000"/>
          </a:xfrm>
          <a:prstGeom prst="rect">
            <a:avLst/>
          </a:prstGeom>
        </p:spPr>
      </p:pic>
    </p:spTree>
    <p:extLst>
      <p:ext uri="{BB962C8B-B14F-4D97-AF65-F5344CB8AC3E}">
        <p14:creationId xmlns:p14="http://schemas.microsoft.com/office/powerpoint/2010/main" val="96162433"/>
      </p:ext>
    </p:extLst>
  </p:cSld>
  <p:clrMapOvr>
    <a:masterClrMapping/>
  </p:clrMapOvr>
</p:sld>
</file>

<file path=ppt/theme/theme1.xml><?xml version="1.0" encoding="utf-8"?>
<a:theme xmlns:a="http://schemas.openxmlformats.org/drawingml/2006/main" name="1_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TF_Report  Presentation 03 12 2025BIS </Template>
  <TotalTime>166</TotalTime>
  <Words>2336</Words>
  <Application>Microsoft Macintosh PowerPoint</Application>
  <PresentationFormat>Widescreen</PresentationFormat>
  <Paragraphs>137</Paragraphs>
  <Slides>26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Aptos</vt:lpstr>
      <vt:lpstr>Arial</vt:lpstr>
      <vt:lpstr>Calibri</vt:lpstr>
      <vt:lpstr>Calibri Light</vt:lpstr>
      <vt:lpstr>Segoe UI</vt:lpstr>
      <vt:lpstr>1_Office Theme</vt:lpstr>
      <vt:lpstr>Presentazione standard di PowerPoint</vt:lpstr>
      <vt:lpstr>Task Force Stats</vt:lpstr>
      <vt:lpstr>Task Force goal: Strengthening the EU Transition to Quantum-Safe </vt:lpstr>
      <vt:lpstr>Strengthening by following these principles</vt:lpstr>
      <vt:lpstr>Transition to quantum-safe cryptography as a system-level transformation </vt:lpstr>
      <vt:lpstr>System-Level Transformation</vt:lpstr>
      <vt:lpstr>Quantum-Safe Transition as a Systemic Transformation</vt:lpstr>
      <vt:lpstr>Moving Beyond the “Q-Day” Narrative </vt:lpstr>
      <vt:lpstr>Post-Quantum Cryptography as the Core of the Transition</vt:lpstr>
      <vt:lpstr>A Risk-Based Transition  Model</vt:lpstr>
      <vt:lpstr>Crypto agility</vt:lpstr>
      <vt:lpstr>Crypto Dependencies Mapping</vt:lpstr>
      <vt:lpstr>Engage with suppliers to take care of crypto dependencies </vt:lpstr>
      <vt:lpstr>Building and maintaining crypto and product inventories </vt:lpstr>
      <vt:lpstr>Crypto Inventories</vt:lpstr>
      <vt:lpstr>Product inventories</vt:lpstr>
      <vt:lpstr>Quantum-Resistant Schemes in Hybrid Mode Together with Classical Schemes</vt:lpstr>
      <vt:lpstr>NIS Cooperation Group Roadmap</vt:lpstr>
      <vt:lpstr>Design and Implement a Roadmap</vt:lpstr>
      <vt:lpstr>Linking the Roadmap for the Transition to Post Quantum Cryptography to a quantum  transition strategy and existing laws</vt:lpstr>
      <vt:lpstr>Promoting awareness , cooperation and better governance</vt:lpstr>
      <vt:lpstr>Ensure Alignment and Coherence Across Roadmaps</vt:lpstr>
      <vt:lpstr>Presentazione standard di PowerPoint</vt:lpstr>
      <vt:lpstr>Additional Recommendation for the Financial Sector </vt:lpstr>
      <vt:lpstr>Additional Recommendation for the Public Sector</vt:lpstr>
      <vt:lpstr>Additional Recommendations for the Defence Sector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Carolina Polito</dc:creator>
  <cp:lastModifiedBy> </cp:lastModifiedBy>
  <cp:revision>11</cp:revision>
  <dcterms:created xsi:type="dcterms:W3CDTF">2025-11-20T16:01:52Z</dcterms:created>
  <dcterms:modified xsi:type="dcterms:W3CDTF">2025-12-03T07:32:45Z</dcterms:modified>
</cp:coreProperties>
</file>