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7"/>
  </p:notesMasterIdLst>
  <p:sldIdLst>
    <p:sldId id="256" r:id="rId5"/>
    <p:sldId id="257" r:id="rId6"/>
  </p:sldIdLst>
  <p:sldSz cx="14630400" cy="20680363"/>
  <p:notesSz cx="20680363" cy="14630400"/>
  <p:embeddedFontLst>
    <p:embeddedFont>
      <p:font typeface="Lora Medium" pitchFamily="2" charset="0"/>
      <p:regular r:id="rId8"/>
      <p:italic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76949-CD20-82AC-EDCF-8BE91696E50E}" name="Josh Molofsky" initials="JM" userId="S::josh.molofsky@panterra.global::ba5e95ff-7c57-4f83-a810-6300890920f0" providerId="AD"/>
  <p188:author id="{A669488B-DB59-168B-F281-8F04D1BC3431}" name="Melissa Philippou" initials="MP" userId="S::melissa.philippou@panterra.global::4e9de0f1-462d-441a-9ea6-0b90fbe83c69" providerId="AD"/>
  <p188:author id="{8E00A9DE-FBE4-4A97-99CD-4135F0F1642E}" name="Justine Ducretet-Pajot" initials="" userId="S::Justine.dp@panterra.global::e20636fc-f6ab-45bf-92ad-5b113a2dec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6C133-FFDE-44D0-8E58-B28460257359}" v="40" dt="2026-03-16T14:59:34.788"/>
    <p1510:client id="{44D4C996-4065-4861-9213-BF232382D616}" v="7" dt="2026-03-16T14:46:18.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21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2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281" cy="20680698"/>
          </a:xfrm>
          <a:prstGeom prst="rect">
            <a:avLst/>
          </a:prstGeom>
          <a:solidFill>
            <a:srgbClr val="E6E6E6"/>
          </a:solidFill>
          <a:ln/>
        </p:spPr>
        <p:txBody>
          <a:bodyPr/>
          <a:lstStyle/>
          <a:p>
            <a:endParaRPr lang="en-GB"/>
          </a:p>
        </p:txBody>
      </p:sp>
      <p:sp>
        <p:nvSpPr>
          <p:cNvPr id="3" name="Shape 1"/>
          <p:cNvSpPr/>
          <p:nvPr/>
        </p:nvSpPr>
        <p:spPr>
          <a:xfrm>
            <a:off x="0" y="0"/>
            <a:ext cx="14630281" cy="20680698"/>
          </a:xfrm>
          <a:prstGeom prst="rect">
            <a:avLst/>
          </a:prstGeom>
          <a:solidFill>
            <a:srgbClr val="FFFFFF"/>
          </a:solidFill>
          <a:ln/>
        </p:spPr>
        <p:txBody>
          <a:bodyPr/>
          <a:lstStyle/>
          <a:p>
            <a:endParaRPr lang="en-GB"/>
          </a:p>
        </p:txBody>
      </p:sp>
      <p:pic>
        <p:nvPicPr>
          <p:cNvPr id="4" name="Image 0" descr="preencoded.png">
            <a:hlinkClick r:id="rId2"/>
          </p:cNvPr>
          <p:cNvPicPr>
            <a:picLocks noChangeAspect="1"/>
          </p:cNvPicPr>
          <p:nvPr/>
        </p:nvPicPr>
        <p:blipFill>
          <a:blip r:embed="rId3"/>
          <a:stretch>
            <a:fillRect/>
          </a:stretch>
        </p:blipFill>
        <p:spPr>
          <a:xfrm>
            <a:off x="12839215" y="20200638"/>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281" cy="20680698"/>
          </a:xfrm>
          <a:prstGeom prst="rect">
            <a:avLst/>
          </a:prstGeom>
          <a:solidFill>
            <a:srgbClr val="E6E6E6"/>
          </a:solidFill>
          <a:ln/>
        </p:spPr>
        <p:txBody>
          <a:bodyPr/>
          <a:lstStyle/>
          <a:p>
            <a:endParaRPr lang="en-GB"/>
          </a:p>
        </p:txBody>
      </p:sp>
      <p:sp>
        <p:nvSpPr>
          <p:cNvPr id="3" name="Shape 1"/>
          <p:cNvSpPr/>
          <p:nvPr/>
        </p:nvSpPr>
        <p:spPr>
          <a:xfrm>
            <a:off x="0" y="0"/>
            <a:ext cx="14630281" cy="20680698"/>
          </a:xfrm>
          <a:prstGeom prst="rect">
            <a:avLst/>
          </a:prstGeom>
          <a:solidFill>
            <a:srgbClr val="FFFFFF"/>
          </a:solidFill>
          <a:ln/>
        </p:spPr>
        <p:txBody>
          <a:bodyPr/>
          <a:lstStyle/>
          <a:p>
            <a:endParaRPr lang="en-GB"/>
          </a:p>
        </p:txBody>
      </p:sp>
      <p:pic>
        <p:nvPicPr>
          <p:cNvPr id="4" name="Image 0" descr="preencoded.png">
            <a:hlinkClick r:id="rId2"/>
          </p:cNvPr>
          <p:cNvPicPr>
            <a:picLocks noChangeAspect="1"/>
          </p:cNvPicPr>
          <p:nvPr/>
        </p:nvPicPr>
        <p:blipFill>
          <a:blip r:embed="rId3"/>
          <a:stretch>
            <a:fillRect/>
          </a:stretch>
        </p:blipFill>
        <p:spPr>
          <a:xfrm>
            <a:off x="12839215" y="20200638"/>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281" cy="20680698"/>
          </a:xfrm>
          <a:prstGeom prst="rect">
            <a:avLst/>
          </a:prstGeom>
          <a:solidFill>
            <a:srgbClr val="E6E6E6"/>
          </a:solidFill>
          <a:ln/>
        </p:spPr>
        <p:txBody>
          <a:bodyPr/>
          <a:lstStyle/>
          <a:p>
            <a:endParaRPr lang="en-GB"/>
          </a:p>
        </p:txBody>
      </p:sp>
      <p:sp>
        <p:nvSpPr>
          <p:cNvPr id="3" name="Shape 1"/>
          <p:cNvSpPr/>
          <p:nvPr/>
        </p:nvSpPr>
        <p:spPr>
          <a:xfrm>
            <a:off x="0" y="0"/>
            <a:ext cx="14630281" cy="20680698"/>
          </a:xfrm>
          <a:prstGeom prst="rect">
            <a:avLst/>
          </a:prstGeom>
          <a:solidFill>
            <a:srgbClr val="FFFFFF"/>
          </a:solidFill>
          <a:ln/>
        </p:spPr>
        <p:txBody>
          <a:bodyPr/>
          <a:lstStyle/>
          <a:p>
            <a:endParaRPr lang="en-GB"/>
          </a:p>
        </p:txBody>
      </p:sp>
      <p:pic>
        <p:nvPicPr>
          <p:cNvPr id="4" name="Image 0" descr="preencoded.png">
            <a:hlinkClick r:id="rId2"/>
          </p:cNvPr>
          <p:cNvPicPr>
            <a:picLocks noChangeAspect="1"/>
          </p:cNvPicPr>
          <p:nvPr/>
        </p:nvPicPr>
        <p:blipFill>
          <a:blip r:embed="rId3"/>
          <a:stretch>
            <a:fillRect/>
          </a:stretch>
        </p:blipFill>
        <p:spPr>
          <a:xfrm>
            <a:off x="12839215" y="20200638"/>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281" cy="20680698"/>
          </a:xfrm>
          <a:prstGeom prst="rect">
            <a:avLst/>
          </a:prstGeom>
          <a:solidFill>
            <a:srgbClr val="E6E6E6"/>
          </a:solidFill>
          <a:ln/>
        </p:spPr>
        <p:txBody>
          <a:bodyPr/>
          <a:lstStyle/>
          <a:p>
            <a:endParaRPr lang="en-GB"/>
          </a:p>
        </p:txBody>
      </p:sp>
      <p:sp>
        <p:nvSpPr>
          <p:cNvPr id="3" name="Shape 1"/>
          <p:cNvSpPr/>
          <p:nvPr/>
        </p:nvSpPr>
        <p:spPr>
          <a:xfrm>
            <a:off x="0" y="0"/>
            <a:ext cx="14630281" cy="20680698"/>
          </a:xfrm>
          <a:prstGeom prst="rect">
            <a:avLst/>
          </a:prstGeom>
          <a:solidFill>
            <a:srgbClr val="FFFFFF"/>
          </a:solidFill>
          <a:ln/>
        </p:spPr>
        <p:txBody>
          <a:bodyPr/>
          <a:lstStyle/>
          <a:p>
            <a:endParaRPr lang="en-GB"/>
          </a:p>
        </p:txBody>
      </p:sp>
      <p:pic>
        <p:nvPicPr>
          <p:cNvPr id="4" name="Image 0" descr="preencoded.png">
            <a:hlinkClick r:id="rId2"/>
          </p:cNvPr>
          <p:cNvPicPr>
            <a:picLocks noChangeAspect="1"/>
          </p:cNvPicPr>
          <p:nvPr/>
        </p:nvPicPr>
        <p:blipFill>
          <a:blip r:embed="rId3"/>
          <a:stretch>
            <a:fillRect/>
          </a:stretch>
        </p:blipFill>
        <p:spPr>
          <a:xfrm>
            <a:off x="12839215" y="20200638"/>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281" cy="20680698"/>
          </a:xfrm>
          <a:prstGeom prst="rect">
            <a:avLst/>
          </a:prstGeom>
          <a:solidFill>
            <a:srgbClr val="E6E6E6"/>
          </a:solidFill>
          <a:ln/>
        </p:spPr>
      </p:sp>
      <p:sp>
        <p:nvSpPr>
          <p:cNvPr id="3" name="Shape 1"/>
          <p:cNvSpPr/>
          <p:nvPr/>
        </p:nvSpPr>
        <p:spPr>
          <a:xfrm>
            <a:off x="0" y="0"/>
            <a:ext cx="14630281" cy="20680698"/>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20200638"/>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1424808" cy="20680698"/>
          </a:xfrm>
          <a:prstGeom prst="rect">
            <a:avLst/>
          </a:prstGeom>
        </p:spPr>
      </p:pic>
      <p:sp>
        <p:nvSpPr>
          <p:cNvPr id="3" name="Text 0"/>
          <p:cNvSpPr/>
          <p:nvPr/>
        </p:nvSpPr>
        <p:spPr>
          <a:xfrm>
            <a:off x="2277241" y="2258696"/>
            <a:ext cx="7556302" cy="1417559"/>
          </a:xfrm>
          <a:prstGeom prst="rect">
            <a:avLst/>
          </a:prstGeom>
          <a:noFill/>
          <a:ln/>
        </p:spPr>
        <p:txBody>
          <a:bodyPr wrap="square" lIns="0" tIns="0" rIns="0" bIns="0" rtlCol="0" anchor="t"/>
          <a:lstStyle/>
          <a:p>
            <a:pPr marL="0" indent="0" algn="l">
              <a:lnSpc>
                <a:spcPts val="5550"/>
              </a:lnSpc>
              <a:buNone/>
            </a:pPr>
            <a:r>
              <a:rPr lang="en-GB" sz="4450" dirty="0">
                <a:solidFill>
                  <a:srgbClr val="3973B9"/>
                </a:solidFill>
                <a:latin typeface="Lora Medium" pitchFamily="34" charset="0"/>
                <a:ea typeface="Lora Medium" pitchFamily="34" charset="-122"/>
                <a:cs typeface="Lora Medium" pitchFamily="34" charset="-120"/>
              </a:rPr>
              <a:t>Reducing vulnerabilities, preserving openness:                                 EU-Japan perspectives on economic security </a:t>
            </a:r>
            <a:endParaRPr lang="en-US" sz="4450" dirty="0"/>
          </a:p>
        </p:txBody>
      </p:sp>
      <p:sp>
        <p:nvSpPr>
          <p:cNvPr id="5" name="Text 2"/>
          <p:cNvSpPr/>
          <p:nvPr/>
        </p:nvSpPr>
        <p:spPr>
          <a:xfrm>
            <a:off x="6211065" y="9941830"/>
            <a:ext cx="7556302" cy="362903"/>
          </a:xfrm>
          <a:prstGeom prst="rect">
            <a:avLst/>
          </a:prstGeom>
          <a:noFill/>
          <a:ln/>
        </p:spPr>
        <p:txBody>
          <a:bodyPr wrap="none" lIns="0" tIns="0" rIns="0" bIns="0" rtlCol="0" anchor="t"/>
          <a:lstStyle/>
          <a:p>
            <a:pPr marL="0" indent="0" algn="l">
              <a:lnSpc>
                <a:spcPts val="2850"/>
              </a:lnSpc>
              <a:buNone/>
            </a:pPr>
            <a:endParaRPr lang="en-US" sz="1750"/>
          </a:p>
        </p:txBody>
      </p:sp>
      <p:sp>
        <p:nvSpPr>
          <p:cNvPr id="6" name="Text 3"/>
          <p:cNvSpPr/>
          <p:nvPr/>
        </p:nvSpPr>
        <p:spPr>
          <a:xfrm>
            <a:off x="6211065" y="10559884"/>
            <a:ext cx="7556302" cy="362903"/>
          </a:xfrm>
          <a:prstGeom prst="rect">
            <a:avLst/>
          </a:prstGeom>
          <a:noFill/>
          <a:ln/>
        </p:spPr>
        <p:txBody>
          <a:bodyPr wrap="none" lIns="0" tIns="0" rIns="0" bIns="0" rtlCol="0" anchor="t"/>
          <a:lstStyle/>
          <a:p>
            <a:pPr marL="0" indent="0" algn="l">
              <a:lnSpc>
                <a:spcPts val="2850"/>
              </a:lnSpc>
              <a:buNone/>
            </a:pPr>
            <a:endParaRPr lang="en-US" sz="1750"/>
          </a:p>
        </p:txBody>
      </p:sp>
      <p:pic>
        <p:nvPicPr>
          <p:cNvPr id="8" name="Picture 7">
            <a:extLst>
              <a:ext uri="{FF2B5EF4-FFF2-40B4-BE49-F238E27FC236}">
                <a16:creationId xmlns:a16="http://schemas.microsoft.com/office/drawing/2014/main" id="{83CEC043-F89A-B675-EFB0-B5A70EE5FCDD}"/>
              </a:ext>
            </a:extLst>
          </p:cNvPr>
          <p:cNvPicPr>
            <a:picLocks noChangeAspect="1"/>
          </p:cNvPicPr>
          <p:nvPr/>
        </p:nvPicPr>
        <p:blipFill>
          <a:blip r:embed="rId4"/>
          <a:stretch>
            <a:fillRect/>
          </a:stretch>
        </p:blipFill>
        <p:spPr>
          <a:xfrm>
            <a:off x="8706214" y="377536"/>
            <a:ext cx="3000794" cy="981212"/>
          </a:xfrm>
          <a:prstGeom prst="rect">
            <a:avLst/>
          </a:prstGeom>
        </p:spPr>
      </p:pic>
      <p:sp>
        <p:nvSpPr>
          <p:cNvPr id="7" name="TextBox 6">
            <a:extLst>
              <a:ext uri="{FF2B5EF4-FFF2-40B4-BE49-F238E27FC236}">
                <a16:creationId xmlns:a16="http://schemas.microsoft.com/office/drawing/2014/main" id="{404CDD68-3381-0B03-643A-BE58A13B5BD3}"/>
              </a:ext>
            </a:extLst>
          </p:cNvPr>
          <p:cNvSpPr txBox="1"/>
          <p:nvPr/>
        </p:nvSpPr>
        <p:spPr>
          <a:xfrm>
            <a:off x="2277241" y="5970798"/>
            <a:ext cx="11046873" cy="12695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400" dirty="0"/>
              <a:t>Economic security has increasingly moved to the centre of national strategies across advanced democracies. As economic interdependence is more frequently leveraged for geopolitical purposes, governments are reassessing vulnerabilities in critical sectors, strengthening supply chain robustness, and seeking to mitigate excessive dependencies, while continuing to uphold open and rules-based economic principles. Following recent elections, Japan has elevated economic security to the forefront of its policy agenda, building on its experience in navigating external economic pressure and managing strategic risks in the Indo-Pacific.</a:t>
            </a:r>
          </a:p>
          <a:p>
            <a:pPr algn="just"/>
            <a:endParaRPr lang="en-GB" sz="2400" dirty="0"/>
          </a:p>
          <a:p>
            <a:pPr algn="just"/>
            <a:r>
              <a:rPr lang="en-GB" sz="2400" dirty="0"/>
              <a:t>At the same time, the European Union is further developing its own economic security framework. In this context, Japan brings both substantial policy experience and a strategic partnership perspective to addressing common challenges. Although the EU and Japan share a high degree of strategic alignment, the priority now is to translate this convergence into a focused set of concrete and actionable joint initiatives. This roundtable will examine practical pathways for deepening EU–Japan cooperation across priority areas such as supply chain resilience, critical raw materials, responses to economic coercion, investment screening mechanisms, and collaboration on emerging technologies.</a:t>
            </a:r>
          </a:p>
          <a:p>
            <a:pPr algn="just">
              <a:spcAft>
                <a:spcPts val="1800"/>
              </a:spcAft>
            </a:pPr>
            <a:endParaRPr lang="en-GB" sz="2400" b="1" dirty="0"/>
          </a:p>
          <a:p>
            <a:pPr algn="just">
              <a:spcAft>
                <a:spcPts val="1800"/>
              </a:spcAft>
            </a:pPr>
            <a:r>
              <a:rPr lang="en-GB" sz="2800" b="1" dirty="0"/>
              <a:t>To steer the discussion, participants are invited to reflect on:</a:t>
            </a:r>
          </a:p>
          <a:p>
            <a:pPr marL="342900" lvl="0" indent="-342900" algn="just">
              <a:spcAft>
                <a:spcPts val="1800"/>
              </a:spcAft>
              <a:buFont typeface="+mj-lt"/>
              <a:buAutoNum type="arabicPeriod"/>
            </a:pPr>
            <a:r>
              <a:rPr lang="en-GB" sz="2400" dirty="0"/>
              <a:t>Where can the EU and Japan most effectively translate their shared economic security principles into a limited number of concrete and deliverable joint initiatives?</a:t>
            </a:r>
          </a:p>
          <a:p>
            <a:pPr marL="342900" lvl="0" indent="-342900" algn="just">
              <a:spcAft>
                <a:spcPts val="1800"/>
              </a:spcAft>
              <a:buFont typeface="+mj-lt"/>
              <a:buAutoNum type="arabicPeriod"/>
            </a:pPr>
            <a:r>
              <a:rPr lang="en-GB" sz="2400" dirty="0"/>
              <a:t>How can cooperation on supply chain resilience and critical raw materials move beyond information-sharing toward coordinated action, including dependency mapping, diversification, and project implementation?</a:t>
            </a:r>
          </a:p>
          <a:p>
            <a:pPr marL="342900" lvl="0" indent="-342900" algn="just">
              <a:spcAft>
                <a:spcPts val="1800"/>
              </a:spcAft>
              <a:buFont typeface="+mj-lt"/>
              <a:buAutoNum type="arabicPeriod"/>
            </a:pPr>
            <a:r>
              <a:rPr lang="en-GB" sz="2400" dirty="0"/>
              <a:t>What mechanisms could strengthen EU–Japan coordination in responding to economic coercion and managing systemic economic risks while preserving open market principles?</a:t>
            </a:r>
          </a:p>
          <a:p>
            <a:pPr marL="342900" lvl="0" indent="-342900" algn="just">
              <a:spcAft>
                <a:spcPts val="1800"/>
              </a:spcAft>
              <a:buFont typeface="+mj-lt"/>
              <a:buAutoNum type="arabicPeriod"/>
            </a:pPr>
            <a:r>
              <a:rPr lang="en-GB" sz="2400" dirty="0"/>
              <a:t>How can the EU and Japan better coordinate on investment screening, outbound investment risk review, and the governance of emerging technologies in ways that reduce strategic vulnerabilities without undermining openness and innovation?</a:t>
            </a:r>
          </a:p>
        </p:txBody>
      </p:sp>
      <p:pic>
        <p:nvPicPr>
          <p:cNvPr id="9" name="Picture 8">
            <a:extLst>
              <a:ext uri="{FF2B5EF4-FFF2-40B4-BE49-F238E27FC236}">
                <a16:creationId xmlns:a16="http://schemas.microsoft.com/office/drawing/2014/main" id="{F7181BA6-6EA2-3B70-AB6E-CB216C9534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7008" y="377536"/>
            <a:ext cx="1424807" cy="1537516"/>
          </a:xfrm>
          <a:prstGeom prst="rect">
            <a:avLst/>
          </a:prstGeom>
        </p:spPr>
      </p:pic>
      <p:sp>
        <p:nvSpPr>
          <p:cNvPr id="10" name="Rectangle 9">
            <a:extLst>
              <a:ext uri="{FF2B5EF4-FFF2-40B4-BE49-F238E27FC236}">
                <a16:creationId xmlns:a16="http://schemas.microsoft.com/office/drawing/2014/main" id="{C3AD24EB-0015-41DD-E910-8CA647646EA3}"/>
              </a:ext>
            </a:extLst>
          </p:cNvPr>
          <p:cNvSpPr/>
          <p:nvPr/>
        </p:nvSpPr>
        <p:spPr>
          <a:xfrm>
            <a:off x="11633231" y="19571336"/>
            <a:ext cx="2997168" cy="1109027"/>
          </a:xfrm>
          <a:prstGeom prst="rect">
            <a:avLst/>
          </a:prstGeom>
          <a:solidFill>
            <a:schemeClr val="bg1"/>
          </a:solidFill>
          <a:ln w="30480">
            <a:noFill/>
            <a:prstDash val="solid"/>
          </a:ln>
        </p:spPr>
        <p:txBody>
          <a:bodyPr rtlCol="0" anchor="ctr"/>
          <a:lstStyle/>
          <a:p>
            <a:pPr algn="l"/>
            <a:endParaRPr lang="en-GB" dirty="0"/>
          </a:p>
        </p:txBody>
      </p:sp>
      <p:sp>
        <p:nvSpPr>
          <p:cNvPr id="4" name="TextBox 3">
            <a:extLst>
              <a:ext uri="{FF2B5EF4-FFF2-40B4-BE49-F238E27FC236}">
                <a16:creationId xmlns:a16="http://schemas.microsoft.com/office/drawing/2014/main" id="{6F5D1DFF-8C5C-FDD0-C22E-58CD4B29A875}"/>
              </a:ext>
            </a:extLst>
          </p:cNvPr>
          <p:cNvSpPr txBox="1"/>
          <p:nvPr/>
        </p:nvSpPr>
        <p:spPr>
          <a:xfrm>
            <a:off x="6923315" y="19571336"/>
            <a:ext cx="783771" cy="461665"/>
          </a:xfrm>
          <a:prstGeom prst="rect">
            <a:avLst/>
          </a:prstGeom>
          <a:noFill/>
        </p:spPr>
        <p:txBody>
          <a:bodyPr wrap="square" rtlCol="0">
            <a:spAutoFit/>
          </a:bodyPr>
          <a:lstStyle/>
          <a:p>
            <a:pPr algn="ctr"/>
            <a:r>
              <a:rPr lang="fr-FR" sz="2400" b="1" dirty="0">
                <a:solidFill>
                  <a:srgbClr val="0070C0"/>
                </a:solidFill>
              </a:rPr>
              <a:t>1</a:t>
            </a:r>
            <a:endParaRPr lang="en-GB" sz="24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895107" y="943642"/>
            <a:ext cx="10791248" cy="587098"/>
          </a:xfrm>
          <a:prstGeom prst="rect">
            <a:avLst/>
          </a:prstGeom>
          <a:noFill/>
          <a:ln/>
        </p:spPr>
        <p:txBody>
          <a:bodyPr wrap="none" lIns="0" tIns="0" rIns="0" bIns="0" rtlCol="0" anchor="t"/>
          <a:lstStyle/>
          <a:p>
            <a:pPr marL="0" indent="0" algn="l">
              <a:lnSpc>
                <a:spcPts val="4600"/>
              </a:lnSpc>
              <a:buNone/>
            </a:pPr>
            <a:r>
              <a:rPr lang="en-US" sz="3650" dirty="0">
                <a:solidFill>
                  <a:srgbClr val="3973B9"/>
                </a:solidFill>
                <a:latin typeface="Lora Medium"/>
                <a:ea typeface="Lora Medium" pitchFamily="34" charset="-122"/>
                <a:cs typeface="Lora Medium" pitchFamily="34" charset="-120"/>
              </a:rPr>
              <a:t>Annex </a:t>
            </a:r>
            <a:endParaRPr lang="en-US" sz="3650" dirty="0">
              <a:latin typeface="Lora Medium"/>
            </a:endParaRPr>
          </a:p>
        </p:txBody>
      </p:sp>
      <p:sp>
        <p:nvSpPr>
          <p:cNvPr id="15" name="Text 13"/>
          <p:cNvSpPr/>
          <p:nvPr/>
        </p:nvSpPr>
        <p:spPr>
          <a:xfrm>
            <a:off x="-470297" y="3061479"/>
            <a:ext cx="5906214" cy="601028"/>
          </a:xfrm>
          <a:prstGeom prst="rect">
            <a:avLst/>
          </a:prstGeom>
          <a:noFill/>
          <a:ln/>
        </p:spPr>
        <p:txBody>
          <a:bodyPr wrap="square" lIns="0" tIns="0" rIns="0" bIns="0" rtlCol="0" anchor="t"/>
          <a:lstStyle/>
          <a:p>
            <a:pPr algn="r">
              <a:lnSpc>
                <a:spcPts val="2350"/>
              </a:lnSpc>
            </a:pPr>
            <a:endParaRPr lang="en-US" sz="1450" dirty="0">
              <a:solidFill>
                <a:schemeClr val="accent1">
                  <a:lumMod val="75000"/>
                </a:schemeClr>
              </a:solidFill>
            </a:endParaRPr>
          </a:p>
        </p:txBody>
      </p:sp>
      <p:sp>
        <p:nvSpPr>
          <p:cNvPr id="78" name="Rectangle 77">
            <a:extLst>
              <a:ext uri="{FF2B5EF4-FFF2-40B4-BE49-F238E27FC236}">
                <a16:creationId xmlns:a16="http://schemas.microsoft.com/office/drawing/2014/main" id="{57DCAD64-554C-E36C-1314-56BC51DC4FBC}"/>
              </a:ext>
            </a:extLst>
          </p:cNvPr>
          <p:cNvSpPr/>
          <p:nvPr/>
        </p:nvSpPr>
        <p:spPr>
          <a:xfrm>
            <a:off x="11633231" y="19571336"/>
            <a:ext cx="2997168" cy="1109027"/>
          </a:xfrm>
          <a:prstGeom prst="rect">
            <a:avLst/>
          </a:prstGeom>
          <a:solidFill>
            <a:schemeClr val="bg1"/>
          </a:solidFill>
          <a:ln w="30480">
            <a:noFill/>
            <a:prstDash val="solid"/>
          </a:ln>
        </p:spPr>
        <p:txBody>
          <a:bodyPr rtlCol="0" anchor="ctr"/>
          <a:lstStyle/>
          <a:p>
            <a:pPr algn="l"/>
            <a:endParaRPr lang="en-GB" dirty="0"/>
          </a:p>
        </p:txBody>
      </p:sp>
      <p:sp>
        <p:nvSpPr>
          <p:cNvPr id="79" name="TextBox 78">
            <a:extLst>
              <a:ext uri="{FF2B5EF4-FFF2-40B4-BE49-F238E27FC236}">
                <a16:creationId xmlns:a16="http://schemas.microsoft.com/office/drawing/2014/main" id="{CA1E73FD-35C8-4B9E-4F3D-4866C52C6EF1}"/>
              </a:ext>
            </a:extLst>
          </p:cNvPr>
          <p:cNvSpPr txBox="1"/>
          <p:nvPr/>
        </p:nvSpPr>
        <p:spPr>
          <a:xfrm>
            <a:off x="1895107" y="2051155"/>
            <a:ext cx="12010047" cy="17520181"/>
          </a:xfrm>
          <a:prstGeom prst="rect">
            <a:avLst/>
          </a:prstGeom>
          <a:noFill/>
        </p:spPr>
        <p:txBody>
          <a:bodyPr wrap="square" rtlCol="0">
            <a:spAutoFit/>
          </a:bodyPr>
          <a:lstStyle/>
          <a:p>
            <a:pPr>
              <a:spcAft>
                <a:spcPts val="900"/>
              </a:spcAft>
            </a:pPr>
            <a:r>
              <a:rPr lang="en-GB" sz="2800" b="1" dirty="0"/>
              <a:t>EU–Japan economic linkages</a:t>
            </a:r>
          </a:p>
          <a:p>
            <a:pPr marL="342900" lvl="0" indent="-342900">
              <a:spcAft>
                <a:spcPts val="900"/>
              </a:spcAft>
              <a:buFont typeface="Arial" panose="020B0604020202020204" pitchFamily="34" charset="0"/>
              <a:buChar char="•"/>
            </a:pPr>
            <a:r>
              <a:rPr lang="en-GB" sz="2400" dirty="0"/>
              <a:t>EU exports of goods to Japan reached €68.8 billion in 2024.</a:t>
            </a:r>
          </a:p>
          <a:p>
            <a:pPr marL="342900" lvl="0" indent="-342900">
              <a:spcAft>
                <a:spcPts val="900"/>
              </a:spcAft>
              <a:buFont typeface="Arial" panose="020B0604020202020204" pitchFamily="34" charset="0"/>
              <a:buChar char="•"/>
            </a:pPr>
            <a:r>
              <a:rPr lang="en-GB" sz="2400" dirty="0"/>
              <a:t>Total EU–Japan trade in services amounted to €58 billion in 2023.</a:t>
            </a:r>
          </a:p>
          <a:p>
            <a:pPr marL="342900" lvl="0" indent="-342900">
              <a:spcAft>
                <a:spcPts val="900"/>
              </a:spcAft>
              <a:buFont typeface="Arial" panose="020B0604020202020204" pitchFamily="34" charset="0"/>
              <a:buChar char="•"/>
            </a:pPr>
            <a:r>
              <a:rPr lang="en-GB" sz="2400" dirty="0"/>
              <a:t>Japanese investment stock in the EU stood at €212.5 billion, while EU investment in Japan stood at €86.6 billion in 2023.</a:t>
            </a:r>
          </a:p>
          <a:p>
            <a:pPr lvl="0">
              <a:spcAft>
                <a:spcPts val="900"/>
              </a:spcAft>
            </a:pPr>
            <a:endParaRPr lang="en-GB" sz="2400" dirty="0"/>
          </a:p>
          <a:p>
            <a:pPr>
              <a:spcAft>
                <a:spcPts val="900"/>
              </a:spcAft>
            </a:pPr>
            <a:r>
              <a:rPr lang="en-GB" sz="2800" b="1" dirty="0"/>
              <a:t>EU–Japan policy framework in 2025</a:t>
            </a:r>
          </a:p>
          <a:p>
            <a:pPr marL="342900" lvl="0" indent="-342900">
              <a:spcAft>
                <a:spcPts val="900"/>
              </a:spcAft>
              <a:buFont typeface="Arial" panose="020B0604020202020204" pitchFamily="34" charset="0"/>
              <a:buChar char="•"/>
            </a:pPr>
            <a:r>
              <a:rPr lang="en-GB" sz="2400" dirty="0"/>
              <a:t>The 30th Japan–EU Summit on 23 July 2025 launched the Japan–EU Competitiveness Alliance.</a:t>
            </a:r>
          </a:p>
          <a:p>
            <a:pPr marL="342900" lvl="0" indent="-342900">
              <a:spcAft>
                <a:spcPts val="900"/>
              </a:spcAft>
              <a:buFont typeface="Arial" panose="020B0604020202020204" pitchFamily="34" charset="0"/>
              <a:buChar char="•"/>
            </a:pPr>
            <a:r>
              <a:rPr lang="en-GB" sz="2400" dirty="0"/>
              <a:t>The Joint Statement endorsed the expansion of the Japan–EU High-Level Economic Dialogue.</a:t>
            </a:r>
          </a:p>
          <a:p>
            <a:pPr lvl="0">
              <a:spcAft>
                <a:spcPts val="900"/>
              </a:spcAft>
            </a:pPr>
            <a:endParaRPr lang="en-GB" sz="2400" dirty="0"/>
          </a:p>
          <a:p>
            <a:pPr lvl="0">
              <a:spcAft>
                <a:spcPts val="900"/>
              </a:spcAft>
            </a:pPr>
            <a:r>
              <a:rPr lang="en-GB" sz="2800" b="1" dirty="0"/>
              <a:t>Critical raw materials: measurable resilience targets</a:t>
            </a:r>
          </a:p>
          <a:p>
            <a:pPr marL="342900" lvl="0" indent="-342900">
              <a:spcAft>
                <a:spcPts val="900"/>
              </a:spcAft>
              <a:buFont typeface="Arial" panose="020B0604020202020204" pitchFamily="34" charset="0"/>
              <a:buChar char="•"/>
            </a:pPr>
            <a:r>
              <a:rPr lang="en-GB" sz="2400" dirty="0"/>
              <a:t>Under the Critical Raw Materials Act, by 2030, the EU aims to meet 10% of annual needs through extraction, 40% through processing, and 25% through recycling.</a:t>
            </a:r>
          </a:p>
          <a:p>
            <a:pPr marL="342900" lvl="0" indent="-342900">
              <a:spcAft>
                <a:spcPts val="900"/>
              </a:spcAft>
              <a:buFont typeface="Arial" panose="020B0604020202020204" pitchFamily="34" charset="0"/>
              <a:buChar char="•"/>
            </a:pPr>
            <a:r>
              <a:rPr lang="en-GB" sz="2400" dirty="0"/>
              <a:t>No more than 65% of annual needs for any strategic raw material at a relevant processing stage should come from a single third country.</a:t>
            </a:r>
          </a:p>
          <a:p>
            <a:pPr lvl="0">
              <a:spcAft>
                <a:spcPts val="900"/>
              </a:spcAft>
            </a:pPr>
            <a:endParaRPr lang="en-GB" sz="2400" dirty="0"/>
          </a:p>
          <a:p>
            <a:pPr>
              <a:spcAft>
                <a:spcPts val="900"/>
              </a:spcAft>
            </a:pPr>
            <a:r>
              <a:rPr lang="en-GB" sz="2800" b="1" dirty="0"/>
              <a:t>Japan’s economic security architecture</a:t>
            </a:r>
          </a:p>
          <a:p>
            <a:pPr marL="342900" lvl="0" indent="-342900">
              <a:spcAft>
                <a:spcPts val="900"/>
              </a:spcAft>
              <a:buFont typeface="Arial" panose="020B0604020202020204" pitchFamily="34" charset="0"/>
              <a:buChar char="•"/>
            </a:pPr>
            <a:r>
              <a:rPr lang="en-GB" sz="2400" dirty="0"/>
              <a:t>Japan’s Economic Security Promotion Act has four practical pillars:</a:t>
            </a:r>
          </a:p>
          <a:p>
            <a:pPr marL="800100" lvl="1" indent="-342900">
              <a:spcAft>
                <a:spcPts val="900"/>
              </a:spcAft>
              <a:buFont typeface="Arial" panose="020B0604020202020204" pitchFamily="34" charset="0"/>
              <a:buChar char="•"/>
            </a:pPr>
            <a:r>
              <a:rPr lang="en-GB" sz="2400" dirty="0"/>
              <a:t>stable supply of critical products</a:t>
            </a:r>
          </a:p>
          <a:p>
            <a:pPr marL="800100" lvl="1" indent="-342900">
              <a:spcAft>
                <a:spcPts val="900"/>
              </a:spcAft>
              <a:buFont typeface="Arial" panose="020B0604020202020204" pitchFamily="34" charset="0"/>
              <a:buChar char="•"/>
            </a:pPr>
            <a:r>
              <a:rPr lang="en-GB" sz="2400" dirty="0"/>
              <a:t>stable provision of essential infrastructure services</a:t>
            </a:r>
          </a:p>
          <a:p>
            <a:pPr marL="800100" lvl="1" indent="-342900">
              <a:spcAft>
                <a:spcPts val="900"/>
              </a:spcAft>
              <a:buFont typeface="Arial" panose="020B0604020202020204" pitchFamily="34" charset="0"/>
              <a:buChar char="•"/>
            </a:pPr>
            <a:r>
              <a:rPr lang="en-GB" sz="2400" dirty="0"/>
              <a:t>support for specified critical technologies</a:t>
            </a:r>
          </a:p>
          <a:p>
            <a:pPr marL="800100" lvl="1" indent="-342900">
              <a:spcAft>
                <a:spcPts val="900"/>
              </a:spcAft>
              <a:buFont typeface="Arial" panose="020B0604020202020204" pitchFamily="34" charset="0"/>
              <a:buChar char="•"/>
            </a:pPr>
            <a:r>
              <a:rPr lang="en-GB" sz="2400" dirty="0"/>
              <a:t>and non-disclosure of selected patent applications</a:t>
            </a:r>
          </a:p>
          <a:p>
            <a:pPr>
              <a:spcAft>
                <a:spcPts val="900"/>
              </a:spcAft>
            </a:pPr>
            <a:endParaRPr lang="en-GB" sz="2400" dirty="0"/>
          </a:p>
          <a:p>
            <a:pPr>
              <a:spcAft>
                <a:spcPts val="900"/>
              </a:spcAft>
            </a:pPr>
            <a:r>
              <a:rPr lang="en-GB" sz="2800" b="1" dirty="0"/>
              <a:t>Economic coercion and outbound investment</a:t>
            </a:r>
          </a:p>
          <a:p>
            <a:pPr marL="342900" lvl="0" indent="-342900">
              <a:spcAft>
                <a:spcPts val="900"/>
              </a:spcAft>
              <a:buFont typeface="Arial" panose="020B0604020202020204" pitchFamily="34" charset="0"/>
              <a:buChar char="•"/>
            </a:pPr>
            <a:r>
              <a:rPr lang="en-GB" sz="2400" dirty="0"/>
              <a:t>The EU’s Anti-Coercion Instrument entered into force on 27 December 2023.</a:t>
            </a:r>
          </a:p>
          <a:p>
            <a:pPr marL="342900" lvl="0" indent="-342900">
              <a:spcAft>
                <a:spcPts val="900"/>
              </a:spcAft>
              <a:buFont typeface="Arial" panose="020B0604020202020204" pitchFamily="34" charset="0"/>
              <a:buChar char="•"/>
            </a:pPr>
            <a:r>
              <a:rPr lang="en-GB" sz="2400" dirty="0"/>
              <a:t>On 15 January 2025, the Commission adopted a Recommendation asking Member States to review outbound investments in semiconductors, artificial intelligence, and quantum technologies. </a:t>
            </a:r>
          </a:p>
          <a:p>
            <a:pPr>
              <a:spcAft>
                <a:spcPts val="900"/>
              </a:spcAft>
            </a:pPr>
            <a:endParaRPr lang="en-GB" sz="2400" dirty="0"/>
          </a:p>
          <a:p>
            <a:pPr>
              <a:spcAft>
                <a:spcPts val="900"/>
              </a:spcAft>
            </a:pPr>
            <a:r>
              <a:rPr lang="en-GB" sz="2800" b="1" dirty="0"/>
              <a:t>Digital Partnership deliverables</a:t>
            </a:r>
          </a:p>
          <a:p>
            <a:pPr marL="342900" lvl="0" indent="-342900">
              <a:spcAft>
                <a:spcPts val="900"/>
              </a:spcAft>
              <a:buFont typeface="Arial" panose="020B0604020202020204" pitchFamily="34" charset="0"/>
              <a:buChar char="•"/>
            </a:pPr>
            <a:r>
              <a:rPr lang="en-GB" sz="2400" dirty="0"/>
              <a:t>At the third EU–Japan Digital Partnership Council on 12 May 2025, both sides announced new deliverables in AI, 5G/6G, semiconductors, high-performance computing, and quantum technology.</a:t>
            </a:r>
          </a:p>
          <a:p>
            <a:pPr marL="342900" lvl="0" indent="-342900">
              <a:spcAft>
                <a:spcPts val="900"/>
              </a:spcAft>
              <a:buFont typeface="Arial" panose="020B0604020202020204" pitchFamily="34" charset="0"/>
              <a:buChar char="•"/>
            </a:pPr>
            <a:r>
              <a:rPr lang="en-GB" sz="2400" dirty="0"/>
              <a:t>The EU and Japan struck an agreement to strengthen cooperation on data governance, online platforms, submarine cables, Arctic connectivity, digital identities, trust services, and cybersecurity.</a:t>
            </a:r>
          </a:p>
          <a:p>
            <a:endParaRPr lang="en-GB" dirty="0"/>
          </a:p>
        </p:txBody>
      </p:sp>
      <p:pic>
        <p:nvPicPr>
          <p:cNvPr id="3" name="Image 0" descr="preencoded.png">
            <a:extLst>
              <a:ext uri="{FF2B5EF4-FFF2-40B4-BE49-F238E27FC236}">
                <a16:creationId xmlns:a16="http://schemas.microsoft.com/office/drawing/2014/main" id="{717833CB-0F10-CEBD-B68C-4A3FB2570402}"/>
              </a:ext>
            </a:extLst>
          </p:cNvPr>
          <p:cNvPicPr>
            <a:picLocks noChangeAspect="1"/>
          </p:cNvPicPr>
          <p:nvPr/>
        </p:nvPicPr>
        <p:blipFill>
          <a:blip r:embed="rId3"/>
          <a:stretch>
            <a:fillRect/>
          </a:stretch>
        </p:blipFill>
        <p:spPr>
          <a:xfrm>
            <a:off x="1" y="0"/>
            <a:ext cx="1424808" cy="20680698"/>
          </a:xfrm>
          <a:prstGeom prst="rect">
            <a:avLst/>
          </a:prstGeom>
        </p:spPr>
      </p:pic>
      <p:sp>
        <p:nvSpPr>
          <p:cNvPr id="5" name="TextBox 4">
            <a:extLst>
              <a:ext uri="{FF2B5EF4-FFF2-40B4-BE49-F238E27FC236}">
                <a16:creationId xmlns:a16="http://schemas.microsoft.com/office/drawing/2014/main" id="{CA7AB04A-E5CD-11AF-084C-E5C3DD393C21}"/>
              </a:ext>
            </a:extLst>
          </p:cNvPr>
          <p:cNvSpPr txBox="1"/>
          <p:nvPr/>
        </p:nvSpPr>
        <p:spPr>
          <a:xfrm>
            <a:off x="6923315" y="19571336"/>
            <a:ext cx="783771" cy="461665"/>
          </a:xfrm>
          <a:prstGeom prst="rect">
            <a:avLst/>
          </a:prstGeom>
          <a:noFill/>
        </p:spPr>
        <p:txBody>
          <a:bodyPr wrap="square" rtlCol="0">
            <a:spAutoFit/>
          </a:bodyPr>
          <a:lstStyle/>
          <a:p>
            <a:pPr algn="ctr"/>
            <a:r>
              <a:rPr lang="fr-FR" sz="2400" b="1" dirty="0">
                <a:solidFill>
                  <a:srgbClr val="0070C0"/>
                </a:solidFill>
              </a:rPr>
              <a:t>2</a:t>
            </a:r>
            <a:endParaRPr lang="en-GB" sz="2400" b="1"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w="30480">
          <a:solidFill>
            <a:srgbClr val="C8C3D4"/>
          </a:solidFill>
          <a:prstDash val="solid"/>
        </a:ln>
      </a:spPr>
      <a:bodyPr/>
      <a:lstStyle>
        <a:defPPr algn="l">
          <a:defRPr dirty="0"/>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6DB1B26EA3E4DA1D1A406A8EA29B2" ma:contentTypeVersion="8" ma:contentTypeDescription="Create a new document." ma:contentTypeScope="" ma:versionID="d2f65df92b8b4bc35ea922a85863c314">
  <xsd:schema xmlns:xsd="http://www.w3.org/2001/XMLSchema" xmlns:xs="http://www.w3.org/2001/XMLSchema" xmlns:p="http://schemas.microsoft.com/office/2006/metadata/properties" xmlns:ns2="f4869242-2761-40fe-9883-3c31d0b88f26" targetNamespace="http://schemas.microsoft.com/office/2006/metadata/properties" ma:root="true" ma:fieldsID="a9748e198540bdb6c6ab452c22e0f6f2" ns2:_="">
    <xsd:import namespace="f4869242-2761-40fe-9883-3c31d0b88f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69242-2761-40fe-9883-3c31d0b88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AF2AEA-55C5-4D4C-BEA2-0780AF7B4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869242-2761-40fe-9883-3c31d0b88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8857F2-9F17-49A7-8667-0E1CCAC2D3FB}">
  <ds:schemaRefs>
    <ds:schemaRef ds:uri="http://schemas.microsoft.com/sharepoint/v3/contenttype/forms"/>
  </ds:schemaRefs>
</ds:datastoreItem>
</file>

<file path=customXml/itemProps3.xml><?xml version="1.0" encoding="utf-8"?>
<ds:datastoreItem xmlns:ds="http://schemas.openxmlformats.org/officeDocument/2006/customXml" ds:itemID="{45018176-1EFA-4FCB-9DBD-524951BE62E2}">
  <ds:schemaRefs>
    <ds:schemaRef ds:uri="http://schemas.microsoft.com/office/infopath/2007/PartnerControls"/>
    <ds:schemaRef ds:uri="http://purl.org/dc/elements/1.1/"/>
    <ds:schemaRef ds:uri="http://www.w3.org/XML/1998/namespace"/>
    <ds:schemaRef ds:uri="http://purl.org/dc/dcmitype/"/>
    <ds:schemaRef ds:uri="f4869242-2761-40fe-9883-3c31d0b88f26"/>
    <ds:schemaRef ds:uri="http://schemas.openxmlformats.org/package/2006/metadata/core-properties"/>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TotalTime>
  <Words>654</Words>
  <Application>Microsoft Office PowerPoint</Application>
  <PresentationFormat>Custom</PresentationFormat>
  <Paragraphs>42</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Lora Medium</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Jeanne Savey</dc:creator>
  <cp:lastModifiedBy>Jeanne Savey</cp:lastModifiedBy>
  <cp:revision>4</cp:revision>
  <dcterms:created xsi:type="dcterms:W3CDTF">2025-11-19T15:53:19Z</dcterms:created>
  <dcterms:modified xsi:type="dcterms:W3CDTF">2026-03-16T14:59:34Z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0x0101004106DB1B26EA3E4DA1D1A406A8EA29B2</vt:lpwstr>
  </property>
</Properties>
</file>