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21"/>
  </p:notesMasterIdLst>
  <p:handoutMasterIdLst>
    <p:handoutMasterId r:id="rId22"/>
  </p:handoutMasterIdLst>
  <p:sldIdLst>
    <p:sldId id="1883" r:id="rId2"/>
    <p:sldId id="3390" r:id="rId3"/>
    <p:sldId id="3391" r:id="rId4"/>
    <p:sldId id="3392" r:id="rId5"/>
    <p:sldId id="3400" r:id="rId6"/>
    <p:sldId id="3407" r:id="rId7"/>
    <p:sldId id="3401" r:id="rId8"/>
    <p:sldId id="3402" r:id="rId9"/>
    <p:sldId id="3408" r:id="rId10"/>
    <p:sldId id="3403" r:id="rId11"/>
    <p:sldId id="3404" r:id="rId12"/>
    <p:sldId id="3406" r:id="rId13"/>
    <p:sldId id="3393" r:id="rId14"/>
    <p:sldId id="3397" r:id="rId15"/>
    <p:sldId id="3394" r:id="rId16"/>
    <p:sldId id="3396" r:id="rId17"/>
    <p:sldId id="3395" r:id="rId18"/>
    <p:sldId id="3399" r:id="rId19"/>
    <p:sldId id="3398" r:id="rId20"/>
  </p:sldIdLst>
  <p:sldSz cx="9144000" cy="5143500" type="screen16x9"/>
  <p:notesSz cx="6888163" cy="100187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6D3"/>
    <a:srgbClr val="5260C7"/>
    <a:srgbClr val="5369C9"/>
    <a:srgbClr val="5C74DE"/>
    <a:srgbClr val="3745C7"/>
    <a:srgbClr val="4C5F27"/>
    <a:srgbClr val="3A9A98"/>
    <a:srgbClr val="173E2A"/>
    <a:srgbClr val="6BC7C7"/>
    <a:srgbClr val="70C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3" d="100"/>
          <a:sy n="123" d="100"/>
        </p:scale>
        <p:origin x="1212" y="33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476" y="906"/>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4871" cy="500935"/>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3901700" y="0"/>
            <a:ext cx="2984871" cy="500935"/>
          </a:xfrm>
          <a:prstGeom prst="rect">
            <a:avLst/>
          </a:prstGeom>
        </p:spPr>
        <p:txBody>
          <a:bodyPr vert="horz" lIns="96661" tIns="48331" rIns="96661" bIns="48331" rtlCol="0"/>
          <a:lstStyle>
            <a:lvl1pPr algn="r">
              <a:defRPr sz="1300"/>
            </a:lvl1pPr>
          </a:lstStyle>
          <a:p>
            <a:fld id="{8F9D1474-C70C-4711-AF04-E8C1E02DA468}" type="datetimeFigureOut">
              <a:rPr lang="en-US" smtClean="0"/>
              <a:pPr/>
              <a:t>4/13/2026</a:t>
            </a:fld>
            <a:endParaRPr lang="en-US"/>
          </a:p>
        </p:txBody>
      </p:sp>
      <p:sp>
        <p:nvSpPr>
          <p:cNvPr id="4" name="Footer Placeholder 3"/>
          <p:cNvSpPr>
            <a:spLocks noGrp="1"/>
          </p:cNvSpPr>
          <p:nvPr>
            <p:ph type="ftr" sz="quarter" idx="2"/>
          </p:nvPr>
        </p:nvSpPr>
        <p:spPr>
          <a:xfrm>
            <a:off x="2" y="9516040"/>
            <a:ext cx="2984871" cy="500935"/>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3901700" y="9516040"/>
            <a:ext cx="2984871" cy="500935"/>
          </a:xfrm>
          <a:prstGeom prst="rect">
            <a:avLst/>
          </a:prstGeom>
        </p:spPr>
        <p:txBody>
          <a:bodyPr vert="horz" lIns="96661" tIns="48331" rIns="96661" bIns="48331" rtlCol="0" anchor="b"/>
          <a:lstStyle>
            <a:lvl1pPr algn="r">
              <a:defRPr sz="1300"/>
            </a:lvl1pPr>
          </a:lstStyle>
          <a:p>
            <a:fld id="{C776C7AE-F58C-410D-A24C-D622449AD277}" type="slidenum">
              <a:rPr lang="en-US" smtClean="0"/>
              <a:pPr/>
              <a:t>‹#›</a:t>
            </a:fld>
            <a:endParaRPr lang="en-US"/>
          </a:p>
        </p:txBody>
      </p:sp>
    </p:spTree>
    <p:extLst>
      <p:ext uri="{BB962C8B-B14F-4D97-AF65-F5344CB8AC3E}">
        <p14:creationId xmlns:p14="http://schemas.microsoft.com/office/powerpoint/2010/main" val="2592158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4871" cy="50093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01700" y="0"/>
            <a:ext cx="2984871" cy="500935"/>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564DB847-A7C6-423F-B771-46A6092732E3}" type="datetimeFigureOut">
              <a:rPr lang="en-US"/>
              <a:pPr>
                <a:defRPr/>
              </a:pPr>
              <a:t>4/11/2026</a:t>
            </a:fld>
            <a:endParaRPr lang="en-US"/>
          </a:p>
        </p:txBody>
      </p:sp>
      <p:sp>
        <p:nvSpPr>
          <p:cNvPr id="4" name="Slide Image Placeholder 3"/>
          <p:cNvSpPr>
            <a:spLocks noGrp="1" noRot="1" noChangeAspect="1"/>
          </p:cNvSpPr>
          <p:nvPr>
            <p:ph type="sldImg" idx="2"/>
          </p:nvPr>
        </p:nvSpPr>
        <p:spPr>
          <a:xfrm>
            <a:off x="104775" y="752475"/>
            <a:ext cx="6678613" cy="3756025"/>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688817" y="4758890"/>
            <a:ext cx="5510530" cy="4508421"/>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516040"/>
            <a:ext cx="2984871" cy="50093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01700" y="9516040"/>
            <a:ext cx="2984871" cy="500935"/>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37FC56A9-71FA-49A8-A49B-73E0C4B6E024}" type="slidenum">
              <a:rPr lang="en-US"/>
              <a:pPr>
                <a:defRPr/>
              </a:pPr>
              <a:t>‹#›</a:t>
            </a:fld>
            <a:endParaRPr lang="en-US"/>
          </a:p>
        </p:txBody>
      </p:sp>
    </p:spTree>
    <p:extLst>
      <p:ext uri="{BB962C8B-B14F-4D97-AF65-F5344CB8AC3E}">
        <p14:creationId xmlns:p14="http://schemas.microsoft.com/office/powerpoint/2010/main" val="27395661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56" userDrawn="1">
          <p15:clr>
            <a:srgbClr val="F26B43"/>
          </p15:clr>
        </p15:guide>
        <p15:guide id="2" pos="217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nl-NL" dirty="0"/>
          </a:p>
        </p:txBody>
      </p:sp>
      <p:sp>
        <p:nvSpPr>
          <p:cNvPr id="4" name="Slide Number Placeholder 3"/>
          <p:cNvSpPr>
            <a:spLocks noGrp="1"/>
          </p:cNvSpPr>
          <p:nvPr>
            <p:ph type="sldNum" sz="quarter" idx="5"/>
          </p:nvPr>
        </p:nvSpPr>
        <p:spPr/>
        <p:txBody>
          <a:bodyPr/>
          <a:lstStyle/>
          <a:p>
            <a:pPr>
              <a:defRPr/>
            </a:pPr>
            <a:fld id="{37FC56A9-71FA-49A8-A49B-73E0C4B6E024}" type="slidenum">
              <a:rPr lang="en-US" smtClean="0"/>
              <a:pPr>
                <a:defRPr/>
              </a:pPr>
              <a:t>1</a:t>
            </a:fld>
            <a:endParaRPr lang="en-US"/>
          </a:p>
        </p:txBody>
      </p:sp>
    </p:spTree>
    <p:extLst>
      <p:ext uri="{BB962C8B-B14F-4D97-AF65-F5344CB8AC3E}">
        <p14:creationId xmlns:p14="http://schemas.microsoft.com/office/powerpoint/2010/main" val="2442456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r="-11000"/>
          </a:stretch>
        </a:blipFill>
        <a:effectLst/>
      </p:bgPr>
    </p:bg>
    <p:spTree>
      <p:nvGrpSpPr>
        <p:cNvPr id="1" name=""/>
        <p:cNvGrpSpPr/>
        <p:nvPr/>
      </p:nvGrpSpPr>
      <p:grpSpPr>
        <a:xfrm>
          <a:off x="0" y="0"/>
          <a:ext cx="0" cy="0"/>
          <a:chOff x="0" y="0"/>
          <a:chExt cx="0" cy="0"/>
        </a:xfrm>
      </p:grpSpPr>
      <p:sp>
        <p:nvSpPr>
          <p:cNvPr id="7" name="TextBox 6"/>
          <p:cNvSpPr txBox="1"/>
          <p:nvPr/>
        </p:nvSpPr>
        <p:spPr>
          <a:xfrm>
            <a:off x="1" y="4866085"/>
            <a:ext cx="4572000" cy="277415"/>
          </a:xfrm>
          <a:prstGeom prst="rect">
            <a:avLst/>
          </a:prstGeom>
          <a:noFill/>
        </p:spPr>
        <p:txBody>
          <a:bodyPr anchor="ctr"/>
          <a:lstStyle/>
          <a:p>
            <a:pPr algn="l" fontAlgn="auto">
              <a:spcBef>
                <a:spcPts val="0"/>
              </a:spcBef>
              <a:spcAft>
                <a:spcPts val="0"/>
              </a:spcAft>
              <a:defRPr/>
            </a:pPr>
            <a:endParaRPr lang="en-US" sz="1200" b="1" i="0">
              <a:solidFill>
                <a:schemeClr val="bg1"/>
              </a:solidFill>
              <a:latin typeface="Verdana" pitchFamily="34" charset="0"/>
              <a:ea typeface="Verdana" pitchFamily="34" charset="0"/>
              <a:cs typeface="Verdan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535EA575-3527-424C-A005-428A5216F81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6739EB02-20BD-4C4F-B59A-1CA3F89D91B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pPr>
              <a:defRPr/>
            </a:pPr>
            <a:fld id="{6D6CB6DE-1033-4C2C-8280-139BC16F7CB4}"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1A74C9-DFDF-489F-83EB-71D68020DBEA}" type="datetime1">
              <a:rPr lang="en-US" smtClean="0"/>
              <a:t>4/11/2026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62A0C9B-38F4-41BA-BDEB-6CAC4E6B9662}" type="slidenum">
              <a:rPr lang="en-US" smtClean="0"/>
              <a:t>‹#›</a:t>
            </a:fld>
            <a:endParaRPr lang="en-US"/>
          </a:p>
        </p:txBody>
      </p:sp>
    </p:spTree>
    <p:extLst>
      <p:ext uri="{BB962C8B-B14F-4D97-AF65-F5344CB8AC3E}">
        <p14:creationId xmlns:p14="http://schemas.microsoft.com/office/powerpoint/2010/main" val="259091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p:nvSpPr>
        <p:spPr>
          <a:xfrm>
            <a:off x="1" y="4866085"/>
            <a:ext cx="4572000" cy="277415"/>
          </a:xfrm>
          <a:prstGeom prst="rect">
            <a:avLst/>
          </a:prstGeom>
          <a:noFill/>
        </p:spPr>
        <p:txBody>
          <a:bodyPr anchor="ctr"/>
          <a:lstStyle/>
          <a:p>
            <a:pPr algn="l" fontAlgn="auto">
              <a:spcBef>
                <a:spcPts val="0"/>
              </a:spcBef>
              <a:spcAft>
                <a:spcPts val="0"/>
              </a:spcAft>
              <a:defRPr/>
            </a:pPr>
            <a:endParaRPr lang="en-US" sz="1200" b="1" i="0">
              <a:solidFill>
                <a:schemeClr val="bg1"/>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85488" y="1028700"/>
            <a:ext cx="8382000" cy="3371851"/>
          </a:xfrm>
        </p:spPr>
        <p:txBody>
          <a:bodyPr/>
          <a:lstStyle>
            <a:lvl1pPr>
              <a:buSzPct val="60000"/>
              <a:buFontTx/>
              <a:buBlip>
                <a:blip r:embed="rId2"/>
              </a:buBlip>
              <a:defRPr sz="1800">
                <a:latin typeface="Verdana" pitchFamily="34" charset="0"/>
                <a:ea typeface="Verdana" pitchFamily="34" charset="0"/>
                <a:cs typeface="Verdana" pitchFamily="34" charset="0"/>
              </a:defRPr>
            </a:lvl1pPr>
            <a:lvl2pPr>
              <a:buSzPct val="60000"/>
              <a:buFont typeface="Verdana" pitchFamily="34" charset="0"/>
              <a:buChar char="–"/>
              <a:defRPr sz="16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200">
                <a:latin typeface="Verdana" pitchFamily="34" charset="0"/>
                <a:ea typeface="Verdana" pitchFamily="34" charset="0"/>
                <a:cs typeface="Verdana" pitchFamily="34" charset="0"/>
              </a:defRPr>
            </a:lvl4pPr>
            <a:lvl5pPr>
              <a:defRPr sz="11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85488" y="154643"/>
            <a:ext cx="8382000" cy="742949"/>
          </a:xfrm>
        </p:spPr>
        <p:txBody>
          <a:bodyPr/>
          <a:lstStyle>
            <a:lvl1pPr marL="182880" algn="ctr">
              <a:defRPr sz="2800" baseline="0">
                <a:solidFill>
                  <a:schemeClr val="tx1"/>
                </a:solidFill>
                <a:latin typeface="Verdana" pitchFamily="34" charset="0"/>
                <a:ea typeface="Verdana" pitchFamily="34" charset="0"/>
                <a:cs typeface="Verdana" pitchFamily="34" charset="0"/>
              </a:defRPr>
            </a:lvl1pPr>
          </a:lstStyle>
          <a:p>
            <a:r>
              <a:rPr lang="en-US" dirty="0"/>
              <a:t>Click to edit Master title style</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p:nvSpPr>
        <p:spPr>
          <a:xfrm>
            <a:off x="4572000" y="4857750"/>
            <a:ext cx="4572000" cy="28575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0" y="4857750"/>
            <a:ext cx="457200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 name="Rectangle 6"/>
          <p:cNvSpPr/>
          <p:nvPr/>
        </p:nvSpPr>
        <p:spPr>
          <a:xfrm>
            <a:off x="0" y="0"/>
            <a:ext cx="9144000" cy="5715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1071564" y="4866085"/>
            <a:ext cx="3500437" cy="277415"/>
          </a:xfrm>
          <a:prstGeom prst="rect">
            <a:avLst/>
          </a:prstGeom>
          <a:noFill/>
        </p:spPr>
        <p:txBody>
          <a:bodyPr anchor="ctr"/>
          <a:lstStyle/>
          <a:p>
            <a:pPr algn="r" fontAlgn="auto">
              <a:spcBef>
                <a:spcPts val="0"/>
              </a:spcBef>
              <a:spcAft>
                <a:spcPts val="0"/>
              </a:spcAft>
              <a:defRPr/>
            </a:pPr>
            <a:r>
              <a:rPr lang="en-US" sz="1200">
                <a:solidFill>
                  <a:schemeClr val="bg1"/>
                </a:solidFill>
                <a:latin typeface="+mn-lt"/>
                <a:cs typeface="+mn-cs"/>
              </a:rPr>
              <a:t>Vu Pham</a:t>
            </a:r>
          </a:p>
        </p:txBody>
      </p:sp>
      <p:sp>
        <p:nvSpPr>
          <p:cNvPr id="3" name="Content Placeholder 2"/>
          <p:cNvSpPr>
            <a:spLocks noGrp="1"/>
          </p:cNvSpPr>
          <p:nvPr>
            <p:ph sz="half" idx="1"/>
          </p:nvPr>
        </p:nvSpPr>
        <p:spPr>
          <a:xfrm>
            <a:off x="228600" y="800101"/>
            <a:ext cx="4267200" cy="3794522"/>
          </a:xfrm>
        </p:spPr>
        <p:txBody>
          <a:bodyPr/>
          <a:lstStyle>
            <a:lvl1pPr>
              <a:buSzPct val="60000"/>
              <a:buFontTx/>
              <a:buBlip>
                <a:blip r:embed="rId2"/>
              </a:buBlip>
              <a:defRPr sz="1800"/>
            </a:lvl1pPr>
            <a:lvl2pPr>
              <a:buSzPct val="60000"/>
              <a:buFontTx/>
              <a:buBlip>
                <a:blip r:embed="rId2"/>
              </a:buBlip>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00101"/>
            <a:ext cx="4267200" cy="3794522"/>
          </a:xfrm>
        </p:spPr>
        <p:txBody>
          <a:bodyPr/>
          <a:lstStyle>
            <a:lvl1pPr>
              <a:buSzPct val="60000"/>
              <a:buFontTx/>
              <a:buBlip>
                <a:blip r:embed="rId2"/>
              </a:buBlip>
              <a:defRPr sz="1800"/>
            </a:lvl1pPr>
            <a:lvl2pPr>
              <a:buSzPct val="60000"/>
              <a:buFontTx/>
              <a:buBlip>
                <a:blip r:embed="rId2"/>
              </a:buBlip>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0"/>
            <a:ext cx="8839200" cy="571500"/>
          </a:xfrm>
        </p:spPr>
        <p:txBody>
          <a:bodyPr/>
          <a:lstStyle>
            <a:lvl1pPr marL="182880" algn="l">
              <a:defRPr baseline="0">
                <a:solidFill>
                  <a:schemeClr val="bg1"/>
                </a:solidFill>
              </a:defRPr>
            </a:lvl1pPr>
          </a:lstStyle>
          <a:p>
            <a:r>
              <a:rPr lang="en-US"/>
              <a:t>Click to edit Master title style</a:t>
            </a:r>
          </a:p>
        </p:txBody>
      </p:sp>
      <p:sp>
        <p:nvSpPr>
          <p:cNvPr id="9" name="Date Placeholder 4"/>
          <p:cNvSpPr>
            <a:spLocks noGrp="1"/>
          </p:cNvSpPr>
          <p:nvPr>
            <p:ph type="dt" sz="half" idx="10"/>
          </p:nvPr>
        </p:nvSpPr>
        <p:spPr>
          <a:xfrm>
            <a:off x="0" y="4869657"/>
            <a:ext cx="1066800" cy="273844"/>
          </a:xfrm>
          <a:prstGeom prst="rect">
            <a:avLst/>
          </a:prstGeom>
        </p:spPr>
        <p:txBody>
          <a:bodyPr/>
          <a:lstStyle>
            <a:lvl1pPr>
              <a:defRPr baseline="0" smtClean="0">
                <a:solidFill>
                  <a:schemeClr val="bg1"/>
                </a:solidFill>
              </a:defRPr>
            </a:lvl1pPr>
          </a:lstStyle>
          <a:p>
            <a:pPr>
              <a:defRPr/>
            </a:pPr>
            <a:endParaRPr lang="en-US"/>
          </a:p>
        </p:txBody>
      </p:sp>
      <p:sp>
        <p:nvSpPr>
          <p:cNvPr id="10" name="Footer Placeholder 5"/>
          <p:cNvSpPr>
            <a:spLocks noGrp="1"/>
          </p:cNvSpPr>
          <p:nvPr>
            <p:ph type="ftr" sz="quarter" idx="11"/>
          </p:nvPr>
        </p:nvSpPr>
        <p:spPr>
          <a:xfrm>
            <a:off x="4572000" y="4869657"/>
            <a:ext cx="3505200" cy="273844"/>
          </a:xfrm>
          <a:prstGeom prst="rect">
            <a:avLst/>
          </a:prstGeom>
        </p:spPr>
        <p:txBody>
          <a:bodyPr/>
          <a:lstStyle>
            <a:lvl1pPr algn="l">
              <a:defRPr baseline="0" smtClean="0">
                <a:solidFill>
                  <a:schemeClr val="bg1"/>
                </a:solidFill>
              </a:defRPr>
            </a:lvl1pPr>
          </a:lstStyle>
          <a:p>
            <a:pPr>
              <a:defRPr/>
            </a:pPr>
            <a:endParaRPr lang="en-US"/>
          </a:p>
        </p:txBody>
      </p:sp>
      <p:sp>
        <p:nvSpPr>
          <p:cNvPr id="11" name="Slide Number Placeholder 6"/>
          <p:cNvSpPr>
            <a:spLocks noGrp="1"/>
          </p:cNvSpPr>
          <p:nvPr>
            <p:ph type="sldNum" sz="quarter" idx="12"/>
          </p:nvPr>
        </p:nvSpPr>
        <p:spPr>
          <a:xfrm>
            <a:off x="8077200" y="4869657"/>
            <a:ext cx="1066800" cy="273844"/>
          </a:xfrm>
          <a:prstGeom prst="rect">
            <a:avLst/>
          </a:prstGeom>
        </p:spPr>
        <p:txBody>
          <a:bodyPr/>
          <a:lstStyle>
            <a:lvl1pPr>
              <a:defRPr baseline="0" smtClean="0">
                <a:solidFill>
                  <a:schemeClr val="bg1"/>
                </a:solidFill>
              </a:defRPr>
            </a:lvl1pPr>
          </a:lstStyle>
          <a:p>
            <a:pPr>
              <a:defRPr/>
            </a:pPr>
            <a:fld id="{CA58546F-1E4E-426D-9940-5EB4B4A746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4572000" y="4857750"/>
            <a:ext cx="4572000" cy="28575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8" name="Rectangle 7"/>
          <p:cNvSpPr/>
          <p:nvPr/>
        </p:nvSpPr>
        <p:spPr>
          <a:xfrm>
            <a:off x="0" y="4857750"/>
            <a:ext cx="457200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9" name="Rectangle 8"/>
          <p:cNvSpPr/>
          <p:nvPr/>
        </p:nvSpPr>
        <p:spPr>
          <a:xfrm>
            <a:off x="0" y="0"/>
            <a:ext cx="9144000" cy="5715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1071564" y="4866085"/>
            <a:ext cx="3500437" cy="277415"/>
          </a:xfrm>
          <a:prstGeom prst="rect">
            <a:avLst/>
          </a:prstGeom>
          <a:noFill/>
        </p:spPr>
        <p:txBody>
          <a:bodyPr anchor="ctr"/>
          <a:lstStyle/>
          <a:p>
            <a:pPr algn="r" fontAlgn="auto">
              <a:spcBef>
                <a:spcPts val="0"/>
              </a:spcBef>
              <a:spcAft>
                <a:spcPts val="0"/>
              </a:spcAft>
              <a:defRPr/>
            </a:pPr>
            <a:r>
              <a:rPr lang="en-US" sz="1200">
                <a:solidFill>
                  <a:schemeClr val="bg1"/>
                </a:solidFill>
                <a:latin typeface="+mn-lt"/>
                <a:cs typeface="+mn-cs"/>
              </a:rPr>
              <a:t>Vu Pham</a:t>
            </a:r>
          </a:p>
        </p:txBody>
      </p:sp>
      <p:sp>
        <p:nvSpPr>
          <p:cNvPr id="3" name="Text Placeholder 2"/>
          <p:cNvSpPr>
            <a:spLocks noGrp="1"/>
          </p:cNvSpPr>
          <p:nvPr>
            <p:ph type="body" idx="1"/>
          </p:nvPr>
        </p:nvSpPr>
        <p:spPr>
          <a:xfrm>
            <a:off x="457200" y="7429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257301"/>
            <a:ext cx="4040188" cy="3337322"/>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7429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257301"/>
            <a:ext cx="4041775" cy="3337322"/>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0" y="0"/>
            <a:ext cx="8839200" cy="571500"/>
          </a:xfrm>
        </p:spPr>
        <p:txBody>
          <a:bodyPr/>
          <a:lstStyle>
            <a:lvl1pPr marL="182880" algn="l">
              <a:defRPr baseline="0">
                <a:solidFill>
                  <a:schemeClr val="bg1"/>
                </a:solidFill>
              </a:defRPr>
            </a:lvl1pPr>
          </a:lstStyle>
          <a:p>
            <a:r>
              <a:rPr lang="en-US"/>
              <a:t>Click to edit Master title style</a:t>
            </a:r>
          </a:p>
        </p:txBody>
      </p:sp>
      <p:sp>
        <p:nvSpPr>
          <p:cNvPr id="11" name="Date Placeholder 6"/>
          <p:cNvSpPr>
            <a:spLocks noGrp="1"/>
          </p:cNvSpPr>
          <p:nvPr>
            <p:ph type="dt" sz="half" idx="10"/>
          </p:nvPr>
        </p:nvSpPr>
        <p:spPr>
          <a:xfrm>
            <a:off x="0" y="4869657"/>
            <a:ext cx="1066800" cy="273844"/>
          </a:xfrm>
          <a:prstGeom prst="rect">
            <a:avLst/>
          </a:prstGeom>
        </p:spPr>
        <p:txBody>
          <a:bodyPr/>
          <a:lstStyle>
            <a:lvl1pPr>
              <a:defRPr baseline="0" smtClean="0">
                <a:solidFill>
                  <a:schemeClr val="bg1"/>
                </a:solidFill>
              </a:defRPr>
            </a:lvl1pPr>
          </a:lstStyle>
          <a:p>
            <a:pPr>
              <a:defRPr/>
            </a:pPr>
            <a:endParaRPr lang="en-US"/>
          </a:p>
        </p:txBody>
      </p:sp>
      <p:sp>
        <p:nvSpPr>
          <p:cNvPr id="12" name="Footer Placeholder 7"/>
          <p:cNvSpPr>
            <a:spLocks noGrp="1"/>
          </p:cNvSpPr>
          <p:nvPr>
            <p:ph type="ftr" sz="quarter" idx="11"/>
          </p:nvPr>
        </p:nvSpPr>
        <p:spPr>
          <a:xfrm>
            <a:off x="4572000" y="4869657"/>
            <a:ext cx="3505200" cy="273844"/>
          </a:xfrm>
          <a:prstGeom prst="rect">
            <a:avLst/>
          </a:prstGeom>
        </p:spPr>
        <p:txBody>
          <a:bodyPr/>
          <a:lstStyle>
            <a:lvl1pPr algn="l">
              <a:defRPr baseline="0" smtClean="0">
                <a:solidFill>
                  <a:schemeClr val="bg1"/>
                </a:solidFill>
              </a:defRPr>
            </a:lvl1pPr>
          </a:lstStyle>
          <a:p>
            <a:pPr>
              <a:defRPr/>
            </a:pPr>
            <a:endParaRPr lang="en-US"/>
          </a:p>
        </p:txBody>
      </p:sp>
      <p:sp>
        <p:nvSpPr>
          <p:cNvPr id="13" name="Slide Number Placeholder 8"/>
          <p:cNvSpPr>
            <a:spLocks noGrp="1"/>
          </p:cNvSpPr>
          <p:nvPr>
            <p:ph type="sldNum" sz="quarter" idx="12"/>
          </p:nvPr>
        </p:nvSpPr>
        <p:spPr>
          <a:xfrm>
            <a:off x="8077200" y="4869657"/>
            <a:ext cx="1066800" cy="273844"/>
          </a:xfrm>
          <a:prstGeom prst="rect">
            <a:avLst/>
          </a:prstGeom>
        </p:spPr>
        <p:txBody>
          <a:bodyPr/>
          <a:lstStyle>
            <a:lvl1pPr>
              <a:defRPr baseline="0" smtClean="0">
                <a:solidFill>
                  <a:schemeClr val="bg1"/>
                </a:solidFill>
              </a:defRPr>
            </a:lvl1pPr>
          </a:lstStyle>
          <a:p>
            <a:pPr>
              <a:defRPr/>
            </a:pPr>
            <a:fld id="{4F25B14B-C98E-4C14-96E7-18DD3A29C1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p:nvPr/>
        </p:nvSpPr>
        <p:spPr>
          <a:xfrm>
            <a:off x="0" y="0"/>
            <a:ext cx="9144000" cy="5715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572000" y="4857750"/>
            <a:ext cx="4572000" cy="28575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0" y="4857750"/>
            <a:ext cx="457200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0" y="0"/>
            <a:ext cx="8915400" cy="571500"/>
          </a:xfrm>
        </p:spPr>
        <p:txBody>
          <a:bodyPr/>
          <a:lstStyle>
            <a:lvl1pPr marL="182880" algn="l">
              <a:defRPr baseline="0">
                <a:solidFill>
                  <a:schemeClr val="bg1"/>
                </a:solidFill>
              </a:defRPr>
            </a:lvl1pPr>
          </a:lstStyle>
          <a:p>
            <a:r>
              <a:rPr lang="en-US"/>
              <a:t>Click to edit Master title style</a:t>
            </a:r>
          </a:p>
        </p:txBody>
      </p:sp>
      <p:sp>
        <p:nvSpPr>
          <p:cNvPr id="12" name="Text Placeholder 10"/>
          <p:cNvSpPr>
            <a:spLocks noGrp="1"/>
          </p:cNvSpPr>
          <p:nvPr>
            <p:ph type="body" sz="quarter" idx="13"/>
          </p:nvPr>
        </p:nvSpPr>
        <p:spPr>
          <a:xfrm>
            <a:off x="1066800" y="4857750"/>
            <a:ext cx="3505200" cy="285750"/>
          </a:xfrm>
        </p:spPr>
        <p:txBody>
          <a:bodyPr anchor="ctr">
            <a:normAutofit/>
          </a:bodyPr>
          <a:lstStyle>
            <a:lvl1pPr algn="r">
              <a:buNone/>
              <a:defRPr lang="en-US" sz="1200" kern="1200" baseline="0" dirty="0">
                <a:solidFill>
                  <a:schemeClr val="bg1"/>
                </a:solidFill>
                <a:latin typeface="+mn-lt"/>
                <a:ea typeface="+mn-ea"/>
                <a:cs typeface="+mn-cs"/>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p:txBody>
      </p:sp>
      <p:sp>
        <p:nvSpPr>
          <p:cNvPr id="7" name="Date Placeholder 6"/>
          <p:cNvSpPr>
            <a:spLocks noGrp="1"/>
          </p:cNvSpPr>
          <p:nvPr>
            <p:ph type="dt" sz="half" idx="14"/>
          </p:nvPr>
        </p:nvSpPr>
        <p:spPr>
          <a:xfrm>
            <a:off x="0" y="4869657"/>
            <a:ext cx="1066800" cy="273844"/>
          </a:xfrm>
          <a:prstGeom prst="rect">
            <a:avLst/>
          </a:prstGeom>
        </p:spPr>
        <p:txBody>
          <a:bodyPr/>
          <a:lstStyle>
            <a:lvl1pPr>
              <a:defRPr baseline="0" smtClean="0">
                <a:solidFill>
                  <a:schemeClr val="bg1"/>
                </a:solidFill>
              </a:defRPr>
            </a:lvl1pPr>
          </a:lstStyle>
          <a:p>
            <a:pPr>
              <a:defRPr/>
            </a:pPr>
            <a:endParaRPr lang="en-US"/>
          </a:p>
        </p:txBody>
      </p:sp>
      <p:sp>
        <p:nvSpPr>
          <p:cNvPr id="8" name="Footer Placeholder 7"/>
          <p:cNvSpPr>
            <a:spLocks noGrp="1"/>
          </p:cNvSpPr>
          <p:nvPr>
            <p:ph type="ftr" sz="quarter" idx="15"/>
          </p:nvPr>
        </p:nvSpPr>
        <p:spPr>
          <a:xfrm>
            <a:off x="4572000" y="4869657"/>
            <a:ext cx="3505200" cy="273844"/>
          </a:xfrm>
          <a:prstGeom prst="rect">
            <a:avLst/>
          </a:prstGeom>
        </p:spPr>
        <p:txBody>
          <a:bodyPr/>
          <a:lstStyle>
            <a:lvl1pPr algn="l">
              <a:defRPr baseline="0" smtClean="0">
                <a:solidFill>
                  <a:schemeClr val="bg1"/>
                </a:solidFill>
              </a:defRPr>
            </a:lvl1pPr>
          </a:lstStyle>
          <a:p>
            <a:pPr>
              <a:defRPr/>
            </a:pPr>
            <a:endParaRPr lang="en-US"/>
          </a:p>
        </p:txBody>
      </p:sp>
      <p:sp>
        <p:nvSpPr>
          <p:cNvPr id="9" name="Slide Number Placeholder 8"/>
          <p:cNvSpPr>
            <a:spLocks noGrp="1"/>
          </p:cNvSpPr>
          <p:nvPr>
            <p:ph type="sldNum" sz="quarter" idx="16"/>
          </p:nvPr>
        </p:nvSpPr>
        <p:spPr>
          <a:xfrm>
            <a:off x="8077200" y="4869657"/>
            <a:ext cx="1066800" cy="273844"/>
          </a:xfrm>
          <a:prstGeom prst="rect">
            <a:avLst/>
          </a:prstGeom>
        </p:spPr>
        <p:txBody>
          <a:bodyPr/>
          <a:lstStyle>
            <a:lvl1pPr>
              <a:defRPr baseline="0" smtClean="0">
                <a:solidFill>
                  <a:schemeClr val="bg1"/>
                </a:solidFill>
              </a:defRPr>
            </a:lvl1pPr>
          </a:lstStyle>
          <a:p>
            <a:pPr>
              <a:defRPr/>
            </a:pPr>
            <a:fld id="{0F8ABFDA-DAF0-4496-8136-3108F5781C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p:nvSpPr>
        <p:spPr>
          <a:xfrm>
            <a:off x="4572000" y="4857750"/>
            <a:ext cx="4572000" cy="28575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 name="Rectangle 3"/>
          <p:cNvSpPr/>
          <p:nvPr/>
        </p:nvSpPr>
        <p:spPr>
          <a:xfrm>
            <a:off x="0" y="4857750"/>
            <a:ext cx="457200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Text Placeholder 10"/>
          <p:cNvSpPr>
            <a:spLocks noGrp="1"/>
          </p:cNvSpPr>
          <p:nvPr>
            <p:ph type="body" sz="quarter" idx="13"/>
          </p:nvPr>
        </p:nvSpPr>
        <p:spPr>
          <a:xfrm>
            <a:off x="1066800" y="4857750"/>
            <a:ext cx="3505200" cy="285750"/>
          </a:xfrm>
        </p:spPr>
        <p:txBody>
          <a:bodyPr anchor="ctr">
            <a:normAutofit/>
          </a:bodyPr>
          <a:lstStyle>
            <a:lvl1pPr algn="r">
              <a:buNone/>
              <a:defRPr lang="en-US" sz="1200" kern="1200" baseline="0" dirty="0">
                <a:solidFill>
                  <a:schemeClr val="bg1"/>
                </a:solidFill>
                <a:latin typeface="+mn-lt"/>
                <a:ea typeface="+mn-ea"/>
                <a:cs typeface="+mn-cs"/>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p:txBody>
      </p:sp>
      <p:sp>
        <p:nvSpPr>
          <p:cNvPr id="5" name="Date Placeholder 6"/>
          <p:cNvSpPr>
            <a:spLocks noGrp="1"/>
          </p:cNvSpPr>
          <p:nvPr>
            <p:ph type="dt" sz="half" idx="14"/>
          </p:nvPr>
        </p:nvSpPr>
        <p:spPr>
          <a:xfrm>
            <a:off x="0" y="4869657"/>
            <a:ext cx="1066800" cy="273844"/>
          </a:xfrm>
          <a:prstGeom prst="rect">
            <a:avLst/>
          </a:prstGeom>
        </p:spPr>
        <p:txBody>
          <a:bodyPr/>
          <a:lstStyle>
            <a:lvl1pPr>
              <a:defRPr baseline="0" smtClean="0">
                <a:solidFill>
                  <a:schemeClr val="bg1"/>
                </a:solidFill>
              </a:defRPr>
            </a:lvl1pPr>
          </a:lstStyle>
          <a:p>
            <a:pPr>
              <a:defRPr/>
            </a:pPr>
            <a:endParaRPr lang="en-US"/>
          </a:p>
        </p:txBody>
      </p:sp>
      <p:sp>
        <p:nvSpPr>
          <p:cNvPr id="6" name="Footer Placeholder 7"/>
          <p:cNvSpPr>
            <a:spLocks noGrp="1"/>
          </p:cNvSpPr>
          <p:nvPr>
            <p:ph type="ftr" sz="quarter" idx="15"/>
          </p:nvPr>
        </p:nvSpPr>
        <p:spPr>
          <a:xfrm>
            <a:off x="4572000" y="4869657"/>
            <a:ext cx="3505200" cy="273844"/>
          </a:xfrm>
          <a:prstGeom prst="rect">
            <a:avLst/>
          </a:prstGeom>
        </p:spPr>
        <p:txBody>
          <a:bodyPr/>
          <a:lstStyle>
            <a:lvl1pPr algn="l">
              <a:defRPr baseline="0" smtClean="0">
                <a:solidFill>
                  <a:schemeClr val="bg1"/>
                </a:solidFill>
              </a:defRPr>
            </a:lvl1pPr>
          </a:lstStyle>
          <a:p>
            <a:pPr>
              <a:defRPr/>
            </a:pPr>
            <a:endParaRPr lang="en-US"/>
          </a:p>
        </p:txBody>
      </p:sp>
      <p:sp>
        <p:nvSpPr>
          <p:cNvPr id="7" name="Slide Number Placeholder 8"/>
          <p:cNvSpPr>
            <a:spLocks noGrp="1"/>
          </p:cNvSpPr>
          <p:nvPr>
            <p:ph type="sldNum" sz="quarter" idx="16"/>
          </p:nvPr>
        </p:nvSpPr>
        <p:spPr>
          <a:xfrm>
            <a:off x="8077200" y="4869657"/>
            <a:ext cx="1066800" cy="273844"/>
          </a:xfrm>
          <a:prstGeom prst="rect">
            <a:avLst/>
          </a:prstGeom>
        </p:spPr>
        <p:txBody>
          <a:bodyPr/>
          <a:lstStyle>
            <a:lvl1pPr>
              <a:defRPr baseline="0" smtClean="0">
                <a:solidFill>
                  <a:schemeClr val="bg1"/>
                </a:solidFill>
              </a:defRPr>
            </a:lvl1pPr>
          </a:lstStyle>
          <a:p>
            <a:pPr>
              <a:defRPr/>
            </a:pPr>
            <a:fld id="{E7C05FB1-C35B-4870-BC50-C1BF2D042A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E502A947-F0B9-4AC8-B617-2CA04D3999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8DC05516-340B-459A-81CA-6701DA508F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8" descr="Logo&#10;&#10;Description automatically generated">
            <a:extLst>
              <a:ext uri="{FF2B5EF4-FFF2-40B4-BE49-F238E27FC236}">
                <a16:creationId xmlns:a16="http://schemas.microsoft.com/office/drawing/2014/main" id="{09969C1D-FBF4-7212-D002-5A952733C96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7881" y="88084"/>
            <a:ext cx="675495" cy="750389"/>
          </a:xfrm>
          <a:prstGeom prst="rect">
            <a:avLst/>
          </a:prstGeom>
        </p:spPr>
      </p:pic>
      <p:sp>
        <p:nvSpPr>
          <p:cNvPr id="3" name="TextBox 2">
            <a:extLst>
              <a:ext uri="{FF2B5EF4-FFF2-40B4-BE49-F238E27FC236}">
                <a16:creationId xmlns:a16="http://schemas.microsoft.com/office/drawing/2014/main" id="{83B517CE-47E2-E150-77B0-DCD175245809}"/>
              </a:ext>
            </a:extLst>
          </p:cNvPr>
          <p:cNvSpPr txBox="1"/>
          <p:nvPr userDrawn="1"/>
        </p:nvSpPr>
        <p:spPr>
          <a:xfrm>
            <a:off x="7977297" y="4727553"/>
            <a:ext cx="755335" cy="276999"/>
          </a:xfrm>
          <a:prstGeom prst="rect">
            <a:avLst/>
          </a:prstGeom>
          <a:noFill/>
        </p:spPr>
        <p:txBody>
          <a:bodyPr wrap="none" rtlCol="0">
            <a:spAutoFit/>
          </a:bodyPr>
          <a:lstStyle/>
          <a:p>
            <a:r>
              <a:rPr lang="en-GB" sz="1200" dirty="0"/>
              <a:t>Slide </a:t>
            </a:r>
            <a:fld id="{B776B4DE-4AF3-44AC-8A5B-0902338F6B3F}" type="slidenum">
              <a:rPr lang="en-GB" sz="1200" smtClean="0"/>
              <a:t>‹#›</a:t>
            </a:fld>
            <a:endParaRPr lang="en-GB" sz="1200" dirty="0"/>
          </a:p>
        </p:txBody>
      </p:sp>
      <p:sp>
        <p:nvSpPr>
          <p:cNvPr id="4" name="TextBox 3">
            <a:extLst>
              <a:ext uri="{FF2B5EF4-FFF2-40B4-BE49-F238E27FC236}">
                <a16:creationId xmlns:a16="http://schemas.microsoft.com/office/drawing/2014/main" id="{7DDD5453-7736-9A44-4933-5D327F9E9031}"/>
              </a:ext>
            </a:extLst>
          </p:cNvPr>
          <p:cNvSpPr txBox="1"/>
          <p:nvPr userDrawn="1"/>
        </p:nvSpPr>
        <p:spPr>
          <a:xfrm>
            <a:off x="2728162" y="4727553"/>
            <a:ext cx="3687676" cy="276999"/>
          </a:xfrm>
          <a:prstGeom prst="rect">
            <a:avLst/>
          </a:prstGeom>
          <a:noFill/>
        </p:spPr>
        <p:txBody>
          <a:bodyPr wrap="none" rtlCol="0">
            <a:spAutoFit/>
          </a:bodyPr>
          <a:lstStyle/>
          <a:p>
            <a:pPr algn="ctr"/>
            <a:r>
              <a:rPr lang="en-GB" sz="1200" dirty="0"/>
              <a:t>Benefits and Costs of Website-Blocking Legislation </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6" r:id="rId3"/>
    <p:sldLayoutId id="2147483673" r:id="rId4"/>
    <p:sldLayoutId id="2147483674" r:id="rId5"/>
    <p:sldLayoutId id="2147483675" r:id="rId6"/>
    <p:sldLayoutId id="2147483676" r:id="rId7"/>
    <p:sldLayoutId id="2147483667" r:id="rId8"/>
    <p:sldLayoutId id="2147483668" r:id="rId9"/>
    <p:sldLayoutId id="2147483669" r:id="rId10"/>
    <p:sldLayoutId id="2147483670" r:id="rId11"/>
    <p:sldLayoutId id="2147483677" r:id="rId12"/>
    <p:sldLayoutId id="2147483678" r:id="rId13"/>
  </p:sldLayoutIdLst>
  <p:hf hdr="0" ftr="0" dt="0"/>
  <p:txStyles>
    <p:titleStyle>
      <a:lvl1pPr algn="ctr" rtl="0" eaLnBrk="1" fontAlgn="base" hangingPunct="1">
        <a:spcBef>
          <a:spcPct val="0"/>
        </a:spcBef>
        <a:spcAft>
          <a:spcPct val="0"/>
        </a:spcAft>
        <a:defRPr sz="28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40BDF7-026F-4B89-AE2F-24930E925161}"/>
              </a:ext>
            </a:extLst>
          </p:cNvPr>
          <p:cNvSpPr>
            <a:spLocks noGrp="1"/>
          </p:cNvSpPr>
          <p:nvPr>
            <p:ph idx="1"/>
          </p:nvPr>
        </p:nvSpPr>
        <p:spPr>
          <a:xfrm>
            <a:off x="304800" y="846100"/>
            <a:ext cx="8534400" cy="1678659"/>
          </a:xfrm>
        </p:spPr>
        <p:txBody>
          <a:bodyPr/>
          <a:lstStyle/>
          <a:p>
            <a:pPr marL="0" indent="0" algn="ctr">
              <a:buNone/>
            </a:pPr>
            <a:r>
              <a:rPr lang="en-GB" sz="3200" dirty="0"/>
              <a:t>Benefits and Costs </a:t>
            </a:r>
            <a:br>
              <a:rPr lang="en-GB" sz="3200" dirty="0"/>
            </a:br>
            <a:r>
              <a:rPr lang="en-GB" sz="3200" dirty="0"/>
              <a:t>of Website-Blocking Legislation </a:t>
            </a:r>
            <a:br>
              <a:rPr lang="en-GB" sz="3200" dirty="0"/>
            </a:br>
            <a:endParaRPr lang="en-GB" sz="3200" dirty="0"/>
          </a:p>
          <a:p>
            <a:pPr marL="0" indent="0" algn="ctr">
              <a:buNone/>
            </a:pPr>
            <a:r>
              <a:rPr lang="en-GB" sz="2000" dirty="0"/>
              <a:t>An Economic, Legal and Policy Assessment</a:t>
            </a:r>
            <a:endParaRPr lang="en-GB" sz="1100" dirty="0"/>
          </a:p>
          <a:p>
            <a:pPr marL="0" indent="0" algn="ctr">
              <a:buNone/>
            </a:pPr>
            <a:endParaRPr lang="en-GB" sz="1400" dirty="0"/>
          </a:p>
          <a:p>
            <a:pPr marL="0" indent="0" algn="ctr">
              <a:buNone/>
            </a:pPr>
            <a:r>
              <a:rPr lang="en-GB" sz="1400" dirty="0"/>
              <a:t>14 April 2026</a:t>
            </a:r>
            <a:endParaRPr lang="en-GB" sz="1800" b="1" i="0" dirty="0">
              <a:solidFill>
                <a:srgbClr val="2656D3"/>
              </a:solidFill>
              <a:effectLst/>
            </a:endParaRPr>
          </a:p>
        </p:txBody>
      </p:sp>
      <p:sp>
        <p:nvSpPr>
          <p:cNvPr id="3" name="Content Placeholder 1">
            <a:extLst>
              <a:ext uri="{FF2B5EF4-FFF2-40B4-BE49-F238E27FC236}">
                <a16:creationId xmlns:a16="http://schemas.microsoft.com/office/drawing/2014/main" id="{2CBAF2A8-051F-4206-A6DF-4DF2CC2D51DE}"/>
              </a:ext>
            </a:extLst>
          </p:cNvPr>
          <p:cNvSpPr txBox="1">
            <a:spLocks/>
          </p:cNvSpPr>
          <p:nvPr/>
        </p:nvSpPr>
        <p:spPr bwMode="auto">
          <a:xfrm>
            <a:off x="876300" y="3458070"/>
            <a:ext cx="7391400" cy="1082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60000"/>
              <a:buFontTx/>
              <a:buBlip>
                <a:blip r:embed="rId3"/>
              </a:buBlip>
              <a:defRPr sz="2000" kern="1200">
                <a:solidFill>
                  <a:schemeClr val="tx1"/>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SzPct val="60000"/>
              <a:buFont typeface="Verdana" pitchFamily="34" charset="0"/>
              <a:buChar char="–"/>
              <a:defRPr sz="1800"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50" dirty="0">
                <a:solidFill>
                  <a:schemeClr val="tx1">
                    <a:lumMod val="65000"/>
                    <a:lumOff val="35000"/>
                  </a:schemeClr>
                </a:solidFill>
              </a:rPr>
              <a:t>J. Scott Marcus</a:t>
            </a:r>
          </a:p>
          <a:p>
            <a:pPr marL="0" indent="0" algn="ctr">
              <a:buNone/>
            </a:pPr>
            <a:r>
              <a:rPr lang="en-US" sz="1050" dirty="0">
                <a:solidFill>
                  <a:schemeClr val="tx1">
                    <a:lumMod val="65000"/>
                    <a:lumOff val="35000"/>
                  </a:schemeClr>
                </a:solidFill>
              </a:rPr>
              <a:t>Associate Senior Research Fellow, CEPS; Professor (part-time), Centre for a Digital Society, EUI</a:t>
            </a:r>
          </a:p>
          <a:p>
            <a:pPr marL="0" indent="0" algn="ctr">
              <a:buNone/>
            </a:pPr>
            <a:endParaRPr lang="en-US" sz="1050" dirty="0">
              <a:solidFill>
                <a:schemeClr val="tx1">
                  <a:lumMod val="65000"/>
                  <a:lumOff val="35000"/>
                </a:schemeClr>
              </a:solidFill>
            </a:endParaRPr>
          </a:p>
          <a:p>
            <a:pPr marL="0" indent="0" algn="ctr">
              <a:buNone/>
            </a:pPr>
            <a:r>
              <a:rPr lang="en-US" sz="1050" dirty="0">
                <a:solidFill>
                  <a:schemeClr val="tx1">
                    <a:lumMod val="65000"/>
                    <a:lumOff val="35000"/>
                  </a:schemeClr>
                </a:solidFill>
              </a:rPr>
              <a:t>Artur Bogucki</a:t>
            </a:r>
          </a:p>
          <a:p>
            <a:pPr marL="0" indent="0" algn="ctr">
              <a:buNone/>
            </a:pPr>
            <a:r>
              <a:rPr lang="en-GB" sz="1050" dirty="0">
                <a:solidFill>
                  <a:schemeClr val="tx1">
                    <a:lumMod val="65000"/>
                    <a:lumOff val="35000"/>
                  </a:schemeClr>
                </a:solidFill>
              </a:rPr>
              <a:t>Associate Researcher, CEPS; Assistant Professor, Warsaw School of Economics (SGH)</a:t>
            </a:r>
            <a:endParaRPr lang="en-US" sz="1050" dirty="0">
              <a:solidFill>
                <a:schemeClr val="tx1">
                  <a:lumMod val="65000"/>
                  <a:lumOff val="35000"/>
                </a:schemeClr>
              </a:solidFill>
            </a:endParaRPr>
          </a:p>
        </p:txBody>
      </p:sp>
    </p:spTree>
    <p:extLst>
      <p:ext uri="{BB962C8B-B14F-4D97-AF65-F5344CB8AC3E}">
        <p14:creationId xmlns:p14="http://schemas.microsoft.com/office/powerpoint/2010/main" val="14236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85689C-0D15-FE80-47E9-B1B20EC418E8}"/>
              </a:ext>
            </a:extLst>
          </p:cNvPr>
          <p:cNvSpPr>
            <a:spLocks noGrp="1"/>
          </p:cNvSpPr>
          <p:nvPr>
            <p:ph idx="1"/>
          </p:nvPr>
        </p:nvSpPr>
        <p:spPr/>
        <p:txBody>
          <a:bodyPr/>
          <a:lstStyle/>
          <a:p>
            <a:r>
              <a:rPr lang="en-GB" dirty="0"/>
              <a:t>Past academic literature tends to suggest that website blocking generates only limited and short-lived positive effects – users are good at bypassing blockages, and pirate websites are good at migrating to unblocked venues.</a:t>
            </a:r>
          </a:p>
          <a:p>
            <a:r>
              <a:rPr lang="en-GB" dirty="0"/>
              <a:t>A 2023 study found only small (but statistically significant) overall increases in consumption of legal content of 3% to 8% due to blocking in India in Brazil.</a:t>
            </a:r>
          </a:p>
          <a:p>
            <a:r>
              <a:rPr lang="en-GB" dirty="0"/>
              <a:t>Website blocking regimes in the EU to date have consistently proven to be flawed and overly broad, owing to a combination of</a:t>
            </a:r>
          </a:p>
          <a:p>
            <a:pPr lvl="1"/>
            <a:r>
              <a:rPr lang="en-GB" dirty="0"/>
              <a:t>institutional shortcomings, </a:t>
            </a:r>
          </a:p>
          <a:p>
            <a:pPr lvl="1"/>
            <a:r>
              <a:rPr lang="en-GB" dirty="0"/>
              <a:t>technical limitations inherent to the blocking methods employed, and</a:t>
            </a:r>
          </a:p>
          <a:p>
            <a:pPr lvl="1"/>
            <a:r>
              <a:rPr lang="en-GB" dirty="0"/>
              <a:t>misaligned incentive structures.</a:t>
            </a:r>
          </a:p>
        </p:txBody>
      </p:sp>
      <p:sp>
        <p:nvSpPr>
          <p:cNvPr id="3" name="Title 2">
            <a:extLst>
              <a:ext uri="{FF2B5EF4-FFF2-40B4-BE49-F238E27FC236}">
                <a16:creationId xmlns:a16="http://schemas.microsoft.com/office/drawing/2014/main" id="{1745E8E2-D691-8A0E-DC1E-EC6060CC699D}"/>
              </a:ext>
            </a:extLst>
          </p:cNvPr>
          <p:cNvSpPr>
            <a:spLocks noGrp="1"/>
          </p:cNvSpPr>
          <p:nvPr>
            <p:ph type="title"/>
          </p:nvPr>
        </p:nvSpPr>
        <p:spPr/>
        <p:txBody>
          <a:bodyPr/>
          <a:lstStyle/>
          <a:p>
            <a:r>
              <a:rPr lang="en-GB" dirty="0"/>
              <a:t>Harmful Side Effects</a:t>
            </a:r>
          </a:p>
        </p:txBody>
      </p:sp>
    </p:spTree>
    <p:extLst>
      <p:ext uri="{BB962C8B-B14F-4D97-AF65-F5344CB8AC3E}">
        <p14:creationId xmlns:p14="http://schemas.microsoft.com/office/powerpoint/2010/main" val="46144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54285A-4938-48DB-4959-EDC6559C761B}"/>
              </a:ext>
            </a:extLst>
          </p:cNvPr>
          <p:cNvSpPr>
            <a:spLocks noGrp="1"/>
          </p:cNvSpPr>
          <p:nvPr>
            <p:ph idx="1"/>
          </p:nvPr>
        </p:nvSpPr>
        <p:spPr/>
        <p:txBody>
          <a:bodyPr/>
          <a:lstStyle/>
          <a:p>
            <a:r>
              <a:rPr lang="en-GB" dirty="0"/>
              <a:t>The burden of website blocking typically falls on parties other than those responsible for the infringement, such as</a:t>
            </a:r>
          </a:p>
          <a:p>
            <a:pPr lvl="1"/>
            <a:r>
              <a:rPr lang="en-GB" dirty="0"/>
              <a:t>network operators,</a:t>
            </a:r>
          </a:p>
          <a:p>
            <a:pPr lvl="1"/>
            <a:r>
              <a:rPr lang="en-GB" dirty="0"/>
              <a:t>providers of independent DNS resolution services, </a:t>
            </a:r>
          </a:p>
          <a:p>
            <a:pPr lvl="1"/>
            <a:r>
              <a:rPr lang="en-GB" dirty="0"/>
              <a:t>providers of content delivery networks, or </a:t>
            </a:r>
          </a:p>
          <a:p>
            <a:pPr lvl="1"/>
            <a:r>
              <a:rPr lang="en-GB" dirty="0"/>
              <a:t>very recently on providers of VPNs. </a:t>
            </a:r>
          </a:p>
          <a:p>
            <a:r>
              <a:rPr lang="en-GB" dirty="0"/>
              <a:t>This poses challenges for global operators who run distributed infrastructure spanning many countries simultaneously, with limited ability to restrict a measure to users in a single jurisdiction.</a:t>
            </a:r>
          </a:p>
        </p:txBody>
      </p:sp>
      <p:sp>
        <p:nvSpPr>
          <p:cNvPr id="3" name="Title 2">
            <a:extLst>
              <a:ext uri="{FF2B5EF4-FFF2-40B4-BE49-F238E27FC236}">
                <a16:creationId xmlns:a16="http://schemas.microsoft.com/office/drawing/2014/main" id="{6779BBCA-0416-CAEB-8899-B454BE26E95B}"/>
              </a:ext>
            </a:extLst>
          </p:cNvPr>
          <p:cNvSpPr>
            <a:spLocks noGrp="1"/>
          </p:cNvSpPr>
          <p:nvPr>
            <p:ph type="title"/>
          </p:nvPr>
        </p:nvSpPr>
        <p:spPr/>
        <p:txBody>
          <a:bodyPr/>
          <a:lstStyle/>
          <a:p>
            <a:r>
              <a:rPr lang="en-GB" dirty="0"/>
              <a:t>Harmful Side Effects</a:t>
            </a:r>
            <a:br>
              <a:rPr lang="en-GB" dirty="0"/>
            </a:br>
            <a:r>
              <a:rPr lang="en-GB" dirty="0"/>
              <a:t>(continued)</a:t>
            </a:r>
          </a:p>
        </p:txBody>
      </p:sp>
    </p:spTree>
    <p:extLst>
      <p:ext uri="{BB962C8B-B14F-4D97-AF65-F5344CB8AC3E}">
        <p14:creationId xmlns:p14="http://schemas.microsoft.com/office/powerpoint/2010/main" val="204515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4AFC7-C5FF-5194-5D7D-7E6E94365524}"/>
              </a:ext>
            </a:extLst>
          </p:cNvPr>
          <p:cNvSpPr>
            <a:spLocks noGrp="1"/>
          </p:cNvSpPr>
          <p:nvPr>
            <p:ph idx="1"/>
          </p:nvPr>
        </p:nvSpPr>
        <p:spPr/>
        <p:txBody>
          <a:bodyPr/>
          <a:lstStyle/>
          <a:p>
            <a:r>
              <a:rPr lang="en-GB" dirty="0"/>
              <a:t>Policy to date has largely concentrated on limiting access to the </a:t>
            </a:r>
            <a:r>
              <a:rPr lang="en-GB" i="1" dirty="0"/>
              <a:t>supply</a:t>
            </a:r>
            <a:r>
              <a:rPr lang="en-GB" dirty="0"/>
              <a:t> of infringing content, without paying sufficient attention to the </a:t>
            </a:r>
            <a:r>
              <a:rPr lang="en-GB" i="1" dirty="0"/>
              <a:t>demand</a:t>
            </a:r>
            <a:r>
              <a:rPr lang="en-GB" dirty="0"/>
              <a:t> for infringing content, mainly because the current approach is painless for the rightsholders.</a:t>
            </a:r>
          </a:p>
          <a:p>
            <a:r>
              <a:rPr lang="en-GB" dirty="0"/>
              <a:t>Many important tools are in the hands of the rightsholders themselves. </a:t>
            </a:r>
          </a:p>
          <a:p>
            <a:pPr lvl="1"/>
            <a:r>
              <a:rPr lang="en-GB" dirty="0"/>
              <a:t>EUIPO survey data suggest that 43% of those who use online content from illegal sources say that lower prices might lead them to stop; </a:t>
            </a:r>
          </a:p>
          <a:p>
            <a:pPr lvl="1"/>
            <a:r>
              <a:rPr lang="en-GB" dirty="0"/>
              <a:t>conversely, 44% report that the main reason they do not access content illegally is because the content they want is available via legal sources.</a:t>
            </a:r>
          </a:p>
          <a:p>
            <a:r>
              <a:rPr lang="en-GB" dirty="0"/>
              <a:t>Most users are aware of legal offers, but users are not always clear as to whether a given offer is legal, so there is a role for education.</a:t>
            </a:r>
          </a:p>
        </p:txBody>
      </p:sp>
      <p:sp>
        <p:nvSpPr>
          <p:cNvPr id="3" name="Title 2">
            <a:extLst>
              <a:ext uri="{FF2B5EF4-FFF2-40B4-BE49-F238E27FC236}">
                <a16:creationId xmlns:a16="http://schemas.microsoft.com/office/drawing/2014/main" id="{8B01DE52-A86D-A379-733D-56BFB1C2D849}"/>
              </a:ext>
            </a:extLst>
          </p:cNvPr>
          <p:cNvSpPr>
            <a:spLocks noGrp="1"/>
          </p:cNvSpPr>
          <p:nvPr>
            <p:ph type="title"/>
          </p:nvPr>
        </p:nvSpPr>
        <p:spPr/>
        <p:txBody>
          <a:bodyPr/>
          <a:lstStyle/>
          <a:p>
            <a:r>
              <a:rPr lang="en-GB" dirty="0"/>
              <a:t>Other Tools are Neglected</a:t>
            </a:r>
          </a:p>
        </p:txBody>
      </p:sp>
    </p:spTree>
    <p:extLst>
      <p:ext uri="{BB962C8B-B14F-4D97-AF65-F5344CB8AC3E}">
        <p14:creationId xmlns:p14="http://schemas.microsoft.com/office/powerpoint/2010/main" val="921968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F896C8-EA32-0EC9-A622-4C1041C30296}"/>
              </a:ext>
            </a:extLst>
          </p:cNvPr>
          <p:cNvSpPr>
            <a:spLocks noGrp="1"/>
          </p:cNvSpPr>
          <p:nvPr>
            <p:ph idx="1"/>
          </p:nvPr>
        </p:nvSpPr>
        <p:spPr/>
        <p:txBody>
          <a:bodyPr/>
          <a:lstStyle/>
          <a:p>
            <a:r>
              <a:rPr lang="en-GB" dirty="0"/>
              <a:t>Availability and convenience are also crucial contributors to piracy, arguably even more so than price.</a:t>
            </a:r>
          </a:p>
          <a:p>
            <a:r>
              <a:rPr lang="en-GB" dirty="0"/>
              <a:t>Geo-blocking can exacerbate problems with lack of convenient access to affordable content.</a:t>
            </a:r>
          </a:p>
          <a:p>
            <a:r>
              <a:rPr lang="en-GB" dirty="0"/>
              <a:t>It will not always be possible to take action against the parties responsible for infringement, but whenever it is, that should be the preferred approach.</a:t>
            </a:r>
          </a:p>
          <a:p>
            <a:endParaRPr lang="en-GB" dirty="0"/>
          </a:p>
        </p:txBody>
      </p:sp>
      <p:sp>
        <p:nvSpPr>
          <p:cNvPr id="3" name="Title 2">
            <a:extLst>
              <a:ext uri="{FF2B5EF4-FFF2-40B4-BE49-F238E27FC236}">
                <a16:creationId xmlns:a16="http://schemas.microsoft.com/office/drawing/2014/main" id="{1CDAF99D-DB2A-8283-8622-0846D31A8277}"/>
              </a:ext>
            </a:extLst>
          </p:cNvPr>
          <p:cNvSpPr>
            <a:spLocks noGrp="1"/>
          </p:cNvSpPr>
          <p:nvPr>
            <p:ph type="title"/>
          </p:nvPr>
        </p:nvSpPr>
        <p:spPr/>
        <p:txBody>
          <a:bodyPr/>
          <a:lstStyle/>
          <a:p>
            <a:r>
              <a:rPr lang="en-GB" dirty="0"/>
              <a:t>Other Tools are Neglected</a:t>
            </a:r>
            <a:br>
              <a:rPr lang="en-GB" dirty="0"/>
            </a:br>
            <a:r>
              <a:rPr lang="en-GB" dirty="0"/>
              <a:t>(continued)</a:t>
            </a:r>
          </a:p>
        </p:txBody>
      </p:sp>
    </p:spTree>
    <p:extLst>
      <p:ext uri="{BB962C8B-B14F-4D97-AF65-F5344CB8AC3E}">
        <p14:creationId xmlns:p14="http://schemas.microsoft.com/office/powerpoint/2010/main" val="4232109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29A9-A767-C4E4-7819-EDDA4AD00EE1}"/>
              </a:ext>
            </a:extLst>
          </p:cNvPr>
          <p:cNvSpPr>
            <a:spLocks noGrp="1"/>
          </p:cNvSpPr>
          <p:nvPr>
            <p:ph type="title"/>
          </p:nvPr>
        </p:nvSpPr>
        <p:spPr/>
        <p:txBody>
          <a:bodyPr/>
          <a:lstStyle/>
          <a:p>
            <a:r>
              <a:rPr lang="en-GB" dirty="0"/>
              <a:t>Recommendations</a:t>
            </a:r>
          </a:p>
        </p:txBody>
      </p:sp>
      <p:sp>
        <p:nvSpPr>
          <p:cNvPr id="3" name="Text Placeholder 2">
            <a:extLst>
              <a:ext uri="{FF2B5EF4-FFF2-40B4-BE49-F238E27FC236}">
                <a16:creationId xmlns:a16="http://schemas.microsoft.com/office/drawing/2014/main" id="{E3FB6DB2-B7E3-B07D-0371-5F989AAE5BF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9029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CA2444-4440-B4DB-D0CC-F4C0615FE086}"/>
              </a:ext>
            </a:extLst>
          </p:cNvPr>
          <p:cNvSpPr>
            <a:spLocks noGrp="1"/>
          </p:cNvSpPr>
          <p:nvPr>
            <p:ph idx="1"/>
          </p:nvPr>
        </p:nvSpPr>
        <p:spPr/>
        <p:txBody>
          <a:bodyPr/>
          <a:lstStyle/>
          <a:p>
            <a:r>
              <a:rPr lang="en-GB" dirty="0"/>
              <a:t>Our analysis suggests that website blocking is associated with substantial risk of harmful side effects, which may not be fully appreciated by the Member State authorities issuing the blocking orders.</a:t>
            </a:r>
          </a:p>
          <a:p>
            <a:r>
              <a:rPr lang="en-GB" dirty="0"/>
              <a:t>Rightsholders will tend to be quick to call for blocking solutions, because they bear none of the costs, which fall instead to providers of intermediary services.</a:t>
            </a:r>
          </a:p>
          <a:p>
            <a:r>
              <a:rPr lang="en-GB" dirty="0"/>
              <a:t>It is up to policymakers to strike the right balance, ensuring that EU fundamental freedoms, including freedom of expression, are protected at the same time.</a:t>
            </a:r>
          </a:p>
          <a:p>
            <a:r>
              <a:rPr lang="en-GB" dirty="0"/>
              <a:t>Piracy cannot be solved by blocking alone.</a:t>
            </a:r>
          </a:p>
        </p:txBody>
      </p:sp>
      <p:sp>
        <p:nvSpPr>
          <p:cNvPr id="3" name="Title 2">
            <a:extLst>
              <a:ext uri="{FF2B5EF4-FFF2-40B4-BE49-F238E27FC236}">
                <a16:creationId xmlns:a16="http://schemas.microsoft.com/office/drawing/2014/main" id="{F2BF4B4A-DD0F-3EF9-C255-9954CABA89CF}"/>
              </a:ext>
            </a:extLst>
          </p:cNvPr>
          <p:cNvSpPr>
            <a:spLocks noGrp="1"/>
          </p:cNvSpPr>
          <p:nvPr>
            <p:ph type="title"/>
          </p:nvPr>
        </p:nvSpPr>
        <p:spPr/>
        <p:txBody>
          <a:bodyPr/>
          <a:lstStyle/>
          <a:p>
            <a:r>
              <a:rPr lang="en-GB" dirty="0"/>
              <a:t>Key findings</a:t>
            </a:r>
          </a:p>
        </p:txBody>
      </p:sp>
    </p:spTree>
    <p:extLst>
      <p:ext uri="{BB962C8B-B14F-4D97-AF65-F5344CB8AC3E}">
        <p14:creationId xmlns:p14="http://schemas.microsoft.com/office/powerpoint/2010/main" val="205401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A969BF-E8AB-6195-51AA-5DC5A1B6C552}"/>
              </a:ext>
            </a:extLst>
          </p:cNvPr>
          <p:cNvSpPr>
            <a:spLocks noGrp="1"/>
          </p:cNvSpPr>
          <p:nvPr>
            <p:ph idx="1"/>
          </p:nvPr>
        </p:nvSpPr>
        <p:spPr/>
        <p:txBody>
          <a:bodyPr/>
          <a:lstStyle/>
          <a:p>
            <a:r>
              <a:rPr lang="en-GB" dirty="0"/>
              <a:t>Rightsholders would be well advised to reflect on their pricing schemes and on any restrictions on availability and convenience (e.g. fragmentation across multiple platforms, plus geo-blocking) that they impose. Widespread availability of affordable content can help combat piracy. The gains to rightsholders flow not only from reduced piracy, but also from increased consumption due to the elasticity of consumer demand for content.</a:t>
            </a:r>
          </a:p>
          <a:p>
            <a:r>
              <a:rPr lang="en-GB" dirty="0"/>
              <a:t>Whenever legally and practically feasible, rightsholders should first pursue infringers who reproduce their content without consent before addressing intermediaries.</a:t>
            </a:r>
          </a:p>
        </p:txBody>
      </p:sp>
      <p:sp>
        <p:nvSpPr>
          <p:cNvPr id="3" name="Title 2">
            <a:extLst>
              <a:ext uri="{FF2B5EF4-FFF2-40B4-BE49-F238E27FC236}">
                <a16:creationId xmlns:a16="http://schemas.microsoft.com/office/drawing/2014/main" id="{F8DAF9CC-16DC-57B9-32B9-122B69CAED6D}"/>
              </a:ext>
            </a:extLst>
          </p:cNvPr>
          <p:cNvSpPr>
            <a:spLocks noGrp="1"/>
          </p:cNvSpPr>
          <p:nvPr>
            <p:ph type="title"/>
          </p:nvPr>
        </p:nvSpPr>
        <p:spPr/>
        <p:txBody>
          <a:bodyPr/>
          <a:lstStyle/>
          <a:p>
            <a:r>
              <a:rPr lang="en-GB" dirty="0"/>
              <a:t>Recommendations to rightsholders</a:t>
            </a:r>
          </a:p>
        </p:txBody>
      </p:sp>
    </p:spTree>
    <p:extLst>
      <p:ext uri="{BB962C8B-B14F-4D97-AF65-F5344CB8AC3E}">
        <p14:creationId xmlns:p14="http://schemas.microsoft.com/office/powerpoint/2010/main" val="390185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1C5531-08C7-DC28-8BDE-6458FA326AC1}"/>
              </a:ext>
            </a:extLst>
          </p:cNvPr>
          <p:cNvSpPr>
            <a:spLocks noGrp="1"/>
          </p:cNvSpPr>
          <p:nvPr>
            <p:ph idx="1"/>
          </p:nvPr>
        </p:nvSpPr>
        <p:spPr/>
        <p:txBody>
          <a:bodyPr/>
          <a:lstStyle/>
          <a:p>
            <a:r>
              <a:rPr lang="en-GB" dirty="0"/>
              <a:t>Measures to assist users in distinguishing legal from illegal content, including improved education, should be part of any comprehensive strategy to combat online piracy.</a:t>
            </a:r>
          </a:p>
          <a:p>
            <a:r>
              <a:rPr lang="en-GB" dirty="0"/>
              <a:t>Whether content is illegal or infringing needs to be judged for the purpose of blocking under the laws of the country of use, not those of the country of origin.</a:t>
            </a:r>
          </a:p>
          <a:p>
            <a:r>
              <a:rPr lang="en-GB" dirty="0"/>
              <a:t>Additional guidance at EU level on whether to block, and how, is called for, taking into account the principle of subsidiarity, the need to avoid fragmentation of the EU single market, and the growing need to avoid unnecessary burden on the sector (including on intermediaries that have little to do with any infringing content).</a:t>
            </a:r>
          </a:p>
        </p:txBody>
      </p:sp>
      <p:sp>
        <p:nvSpPr>
          <p:cNvPr id="3" name="Title 2">
            <a:extLst>
              <a:ext uri="{FF2B5EF4-FFF2-40B4-BE49-F238E27FC236}">
                <a16:creationId xmlns:a16="http://schemas.microsoft.com/office/drawing/2014/main" id="{DE1DCDF0-386A-2889-E813-907362911050}"/>
              </a:ext>
            </a:extLst>
          </p:cNvPr>
          <p:cNvSpPr>
            <a:spLocks noGrp="1"/>
          </p:cNvSpPr>
          <p:nvPr>
            <p:ph type="title"/>
          </p:nvPr>
        </p:nvSpPr>
        <p:spPr/>
        <p:txBody>
          <a:bodyPr/>
          <a:lstStyle/>
          <a:p>
            <a:r>
              <a:rPr lang="en-GB" dirty="0"/>
              <a:t>Recommendations to the European Union</a:t>
            </a:r>
          </a:p>
        </p:txBody>
      </p:sp>
    </p:spTree>
    <p:extLst>
      <p:ext uri="{BB962C8B-B14F-4D97-AF65-F5344CB8AC3E}">
        <p14:creationId xmlns:p14="http://schemas.microsoft.com/office/powerpoint/2010/main" val="362991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8881B7-54E2-2E63-4C7E-FC019C3C5F77}"/>
              </a:ext>
            </a:extLst>
          </p:cNvPr>
          <p:cNvSpPr>
            <a:spLocks noGrp="1"/>
          </p:cNvSpPr>
          <p:nvPr>
            <p:ph idx="1"/>
          </p:nvPr>
        </p:nvSpPr>
        <p:spPr/>
        <p:txBody>
          <a:bodyPr/>
          <a:lstStyle/>
          <a:p>
            <a:r>
              <a:rPr lang="en-GB" dirty="0"/>
              <a:t>IP-based blocking should be avoided altogether. To the extent that blocking is used at all, better targeted mechanisms such as DNS-level or URL-level blocking should be used instead.</a:t>
            </a:r>
          </a:p>
          <a:p>
            <a:r>
              <a:rPr lang="en-GB" dirty="0"/>
              <a:t>Reforms should be considered to better align incentives. Rightsholders should be required to contribute to the costs of implementing blocking measures, proportionate to the scale and complexity of the blocking requested, and they should bear liability for damages caused by overblocking implemented at their request.</a:t>
            </a:r>
          </a:p>
          <a:p>
            <a:r>
              <a:rPr lang="en-GB" dirty="0"/>
              <a:t>Enforcement and coordination of the blocking of hybrid warfare content should be strengthened, and national regulators should be provided with sufficient technical capacity and clear guidance to ensure consistent implementation across the EU-27.</a:t>
            </a:r>
          </a:p>
        </p:txBody>
      </p:sp>
      <p:sp>
        <p:nvSpPr>
          <p:cNvPr id="3" name="Title 2">
            <a:extLst>
              <a:ext uri="{FF2B5EF4-FFF2-40B4-BE49-F238E27FC236}">
                <a16:creationId xmlns:a16="http://schemas.microsoft.com/office/drawing/2014/main" id="{87A33655-F309-37AC-B3A0-E70209BD6047}"/>
              </a:ext>
            </a:extLst>
          </p:cNvPr>
          <p:cNvSpPr>
            <a:spLocks noGrp="1"/>
          </p:cNvSpPr>
          <p:nvPr>
            <p:ph type="title"/>
          </p:nvPr>
        </p:nvSpPr>
        <p:spPr/>
        <p:txBody>
          <a:bodyPr/>
          <a:lstStyle/>
          <a:p>
            <a:r>
              <a:rPr lang="en-GB" dirty="0"/>
              <a:t>Recommendations to the European Union</a:t>
            </a:r>
            <a:br>
              <a:rPr lang="en-GB" dirty="0"/>
            </a:br>
            <a:r>
              <a:rPr lang="en-GB" dirty="0"/>
              <a:t>(continued)</a:t>
            </a:r>
          </a:p>
        </p:txBody>
      </p:sp>
    </p:spTree>
    <p:extLst>
      <p:ext uri="{BB962C8B-B14F-4D97-AF65-F5344CB8AC3E}">
        <p14:creationId xmlns:p14="http://schemas.microsoft.com/office/powerpoint/2010/main" val="4192189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591EE7-B552-7048-5BA5-08022FA13F09}"/>
              </a:ext>
            </a:extLst>
          </p:cNvPr>
          <p:cNvSpPr>
            <a:spLocks noGrp="1"/>
          </p:cNvSpPr>
          <p:nvPr>
            <p:ph idx="1"/>
          </p:nvPr>
        </p:nvSpPr>
        <p:spPr/>
        <p:txBody>
          <a:bodyPr/>
          <a:lstStyle/>
          <a:p>
            <a:r>
              <a:rPr lang="en-GB" dirty="0"/>
              <a:t>Blocking orders should be subject to prior or rapid judicial review.</a:t>
            </a:r>
          </a:p>
          <a:p>
            <a:r>
              <a:rPr lang="en-GB" dirty="0"/>
              <a:t>Blocking orders should be time-limited with periodic review, and the geographical scope should be clearly defined and limited as much as possible.</a:t>
            </a:r>
          </a:p>
          <a:p>
            <a:r>
              <a:rPr lang="en-GB" dirty="0"/>
              <a:t>Any delegation of blocking authority to private entities must be accompanied by meaningful oversight and safeguards.</a:t>
            </a:r>
          </a:p>
        </p:txBody>
      </p:sp>
      <p:sp>
        <p:nvSpPr>
          <p:cNvPr id="3" name="Title 2">
            <a:extLst>
              <a:ext uri="{FF2B5EF4-FFF2-40B4-BE49-F238E27FC236}">
                <a16:creationId xmlns:a16="http://schemas.microsoft.com/office/drawing/2014/main" id="{CB7F6C11-2686-3C49-CF48-A003EC030F6C}"/>
              </a:ext>
            </a:extLst>
          </p:cNvPr>
          <p:cNvSpPr>
            <a:spLocks noGrp="1"/>
          </p:cNvSpPr>
          <p:nvPr>
            <p:ph type="title"/>
          </p:nvPr>
        </p:nvSpPr>
        <p:spPr/>
        <p:txBody>
          <a:bodyPr/>
          <a:lstStyle/>
          <a:p>
            <a:r>
              <a:rPr lang="en-GB" dirty="0"/>
              <a:t>Recommendations to the Member States</a:t>
            </a:r>
          </a:p>
        </p:txBody>
      </p:sp>
    </p:spTree>
    <p:extLst>
      <p:ext uri="{BB962C8B-B14F-4D97-AF65-F5344CB8AC3E}">
        <p14:creationId xmlns:p14="http://schemas.microsoft.com/office/powerpoint/2010/main" val="156727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3FD819-25F2-F82A-AAB5-FCFFEAA42DC3}"/>
              </a:ext>
            </a:extLst>
          </p:cNvPr>
          <p:cNvSpPr>
            <a:spLocks noGrp="1"/>
          </p:cNvSpPr>
          <p:nvPr>
            <p:ph idx="1"/>
          </p:nvPr>
        </p:nvSpPr>
        <p:spPr/>
        <p:txBody>
          <a:bodyPr/>
          <a:lstStyle/>
          <a:p>
            <a:r>
              <a:rPr lang="en-GB" dirty="0"/>
              <a:t>In recent years, we have witnessed a proliferation of new EU Member State measures and cases that seek to block the access of the public to specific internet content.</a:t>
            </a:r>
          </a:p>
          <a:p>
            <a:r>
              <a:rPr lang="en-GB" dirty="0"/>
              <a:t>These have been enacted at the Member State level, mainly in an effort to reduce online piracy – a genuine, challenging problem.</a:t>
            </a:r>
          </a:p>
          <a:p>
            <a:r>
              <a:rPr lang="en-GB" dirty="0"/>
              <a:t>Costs and benefits imply difficult trade-offs due to</a:t>
            </a:r>
          </a:p>
          <a:p>
            <a:pPr lvl="1"/>
            <a:r>
              <a:rPr lang="en-GB" dirty="0"/>
              <a:t>the apparently limited effectiveness of these measures,</a:t>
            </a:r>
          </a:p>
          <a:p>
            <a:pPr lvl="1"/>
            <a:r>
              <a:rPr lang="en-GB" dirty="0"/>
              <a:t>the possible risk of overblocking, </a:t>
            </a:r>
          </a:p>
          <a:p>
            <a:pPr lvl="1"/>
            <a:r>
              <a:rPr lang="en-GB" dirty="0"/>
              <a:t>the costs they impose on network operators and service providers,</a:t>
            </a:r>
          </a:p>
          <a:p>
            <a:pPr lvl="1"/>
            <a:r>
              <a:rPr lang="en-GB" dirty="0"/>
              <a:t>the fragmentation implied by different and mutually inconsistent rules across the Member States, and</a:t>
            </a:r>
          </a:p>
          <a:p>
            <a:pPr lvl="1"/>
            <a:r>
              <a:rPr lang="en-GB" dirty="0"/>
              <a:t>tension between these rules and guarantees of freedom of expression.</a:t>
            </a:r>
          </a:p>
        </p:txBody>
      </p:sp>
      <p:sp>
        <p:nvSpPr>
          <p:cNvPr id="4" name="Title 3">
            <a:extLst>
              <a:ext uri="{FF2B5EF4-FFF2-40B4-BE49-F238E27FC236}">
                <a16:creationId xmlns:a16="http://schemas.microsoft.com/office/drawing/2014/main" id="{2C42FFA9-CD9F-8254-76C9-CB1467487FE1}"/>
              </a:ext>
            </a:extLst>
          </p:cNvPr>
          <p:cNvSpPr>
            <a:spLocks noGrp="1"/>
          </p:cNvSpPr>
          <p:nvPr>
            <p:ph type="title"/>
          </p:nvPr>
        </p:nvSpPr>
        <p:spPr/>
        <p:txBody>
          <a:bodyPr/>
          <a:lstStyle/>
          <a:p>
            <a:r>
              <a:rPr lang="en-GB" dirty="0"/>
              <a:t>Motivation</a:t>
            </a:r>
          </a:p>
        </p:txBody>
      </p:sp>
    </p:spTree>
    <p:extLst>
      <p:ext uri="{BB962C8B-B14F-4D97-AF65-F5344CB8AC3E}">
        <p14:creationId xmlns:p14="http://schemas.microsoft.com/office/powerpoint/2010/main" val="251168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EEF4AF-A49F-ACD8-A8EF-8667796FCF69}"/>
              </a:ext>
            </a:extLst>
          </p:cNvPr>
          <p:cNvSpPr>
            <a:spLocks noGrp="1"/>
          </p:cNvSpPr>
          <p:nvPr>
            <p:ph idx="1"/>
          </p:nvPr>
        </p:nvSpPr>
        <p:spPr/>
        <p:txBody>
          <a:bodyPr/>
          <a:lstStyle/>
          <a:p>
            <a:r>
              <a:rPr lang="en-GB" dirty="0"/>
              <a:t>There are many legitimate reasons to block internet content.</a:t>
            </a:r>
          </a:p>
          <a:p>
            <a:r>
              <a:rPr lang="en-GB" dirty="0"/>
              <a:t>Some content may be illegal.</a:t>
            </a:r>
          </a:p>
          <a:p>
            <a:r>
              <a:rPr lang="en-GB" dirty="0"/>
              <a:t>Some may be a manifestation of hybrid warfare. </a:t>
            </a:r>
          </a:p>
          <a:p>
            <a:r>
              <a:rPr lang="en-GB" dirty="0"/>
              <a:t>A great deal of the noteworthy blocking in recent years has been motivated by the desire to reduce copyright infringement of audiovisual content, i.e. pirated streaming.</a:t>
            </a:r>
          </a:p>
        </p:txBody>
      </p:sp>
      <p:sp>
        <p:nvSpPr>
          <p:cNvPr id="3" name="Title 2">
            <a:extLst>
              <a:ext uri="{FF2B5EF4-FFF2-40B4-BE49-F238E27FC236}">
                <a16:creationId xmlns:a16="http://schemas.microsoft.com/office/drawing/2014/main" id="{A6DB67A9-41A3-567C-CF9B-46349A1570F9}"/>
              </a:ext>
            </a:extLst>
          </p:cNvPr>
          <p:cNvSpPr>
            <a:spLocks noGrp="1"/>
          </p:cNvSpPr>
          <p:nvPr>
            <p:ph type="title"/>
          </p:nvPr>
        </p:nvSpPr>
        <p:spPr/>
        <p:txBody>
          <a:bodyPr/>
          <a:lstStyle/>
          <a:p>
            <a:r>
              <a:rPr lang="en-GB" dirty="0"/>
              <a:t>Reasons to want to block content</a:t>
            </a:r>
          </a:p>
        </p:txBody>
      </p:sp>
    </p:spTree>
    <p:extLst>
      <p:ext uri="{BB962C8B-B14F-4D97-AF65-F5344CB8AC3E}">
        <p14:creationId xmlns:p14="http://schemas.microsoft.com/office/powerpoint/2010/main" val="4228007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51F663-F824-D190-013A-369DFC7558C5}"/>
              </a:ext>
            </a:extLst>
          </p:cNvPr>
          <p:cNvSpPr>
            <a:spLocks noGrp="1"/>
          </p:cNvSpPr>
          <p:nvPr>
            <p:ph idx="1"/>
          </p:nvPr>
        </p:nvSpPr>
        <p:spPr>
          <a:xfrm>
            <a:off x="381000" y="1028700"/>
            <a:ext cx="8382000" cy="3371851"/>
          </a:xfrm>
        </p:spPr>
        <p:txBody>
          <a:bodyPr/>
          <a:lstStyle/>
          <a:p>
            <a:r>
              <a:rPr lang="en-GB" dirty="0"/>
              <a:t>Different technologies</a:t>
            </a:r>
          </a:p>
          <a:p>
            <a:pPr lvl="1"/>
            <a:r>
              <a:rPr lang="en-GB" dirty="0"/>
              <a:t>IP address blocking,</a:t>
            </a:r>
          </a:p>
          <a:p>
            <a:pPr lvl="1"/>
            <a:r>
              <a:rPr lang="en-GB" dirty="0"/>
              <a:t>Domain Name System (DNS) resolver blocking, and </a:t>
            </a:r>
          </a:p>
          <a:p>
            <a:pPr lvl="1"/>
            <a:r>
              <a:rPr lang="en-GB" dirty="0"/>
              <a:t>Deep Packet Inspection (DPI) blocking</a:t>
            </a:r>
          </a:p>
          <a:p>
            <a:r>
              <a:rPr lang="en-GB" dirty="0"/>
              <a:t>Different time frames in which they operate</a:t>
            </a:r>
          </a:p>
          <a:p>
            <a:pPr lvl="1"/>
            <a:r>
              <a:rPr lang="en-GB" dirty="0"/>
              <a:t>static, </a:t>
            </a:r>
          </a:p>
          <a:p>
            <a:pPr lvl="1"/>
            <a:r>
              <a:rPr lang="en-GB" dirty="0"/>
              <a:t>dynamic, or </a:t>
            </a:r>
          </a:p>
          <a:p>
            <a:pPr lvl="1"/>
            <a:r>
              <a:rPr lang="en-GB" dirty="0"/>
              <a:t>live (i.e. near real-time)</a:t>
            </a:r>
          </a:p>
          <a:p>
            <a:r>
              <a:rPr lang="en-GB" dirty="0"/>
              <a:t>For each of these, there are many limitations and many possible circumventions.</a:t>
            </a:r>
          </a:p>
        </p:txBody>
      </p:sp>
      <p:sp>
        <p:nvSpPr>
          <p:cNvPr id="3" name="Title 2">
            <a:extLst>
              <a:ext uri="{FF2B5EF4-FFF2-40B4-BE49-F238E27FC236}">
                <a16:creationId xmlns:a16="http://schemas.microsoft.com/office/drawing/2014/main" id="{EE3D7C66-E8A9-2E54-8078-40E9E4501C29}"/>
              </a:ext>
            </a:extLst>
          </p:cNvPr>
          <p:cNvSpPr>
            <a:spLocks noGrp="1"/>
          </p:cNvSpPr>
          <p:nvPr>
            <p:ph type="title"/>
          </p:nvPr>
        </p:nvSpPr>
        <p:spPr/>
        <p:txBody>
          <a:bodyPr/>
          <a:lstStyle/>
          <a:p>
            <a:r>
              <a:rPr lang="en-GB" dirty="0"/>
              <a:t>Modalities of content blocking</a:t>
            </a:r>
          </a:p>
        </p:txBody>
      </p:sp>
    </p:spTree>
    <p:extLst>
      <p:ext uri="{BB962C8B-B14F-4D97-AF65-F5344CB8AC3E}">
        <p14:creationId xmlns:p14="http://schemas.microsoft.com/office/powerpoint/2010/main" val="106532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8CDBEE-EC70-77F0-E270-EEDC41DAB01B}"/>
              </a:ext>
            </a:extLst>
          </p:cNvPr>
          <p:cNvSpPr>
            <a:spLocks noGrp="1"/>
          </p:cNvSpPr>
          <p:nvPr>
            <p:ph idx="1"/>
          </p:nvPr>
        </p:nvSpPr>
        <p:spPr/>
        <p:txBody>
          <a:bodyPr/>
          <a:lstStyle/>
          <a:p>
            <a:r>
              <a:rPr lang="en-GB" dirty="0"/>
              <a:t>Many EU Member States (and the UK) have implemented blocking arrangements.</a:t>
            </a:r>
          </a:p>
          <a:p>
            <a:r>
              <a:rPr lang="en-GB" dirty="0"/>
              <a:t>They differ from one another in numerous dimensions, including initial controls on blocking, rights of appeal, and the time frame in which blocking is implemented.</a:t>
            </a:r>
          </a:p>
          <a:p>
            <a:r>
              <a:rPr lang="en-GB" dirty="0"/>
              <a:t>These divergent rules pose a challenge for cross-border operations.</a:t>
            </a:r>
          </a:p>
          <a:p>
            <a:r>
              <a:rPr lang="en-GB" dirty="0"/>
              <a:t>In the jurisprudence of Court of Justice of the European Union, a key consideration for the permissibility of blocking obligations is the principle of proportionality.</a:t>
            </a:r>
          </a:p>
        </p:txBody>
      </p:sp>
      <p:sp>
        <p:nvSpPr>
          <p:cNvPr id="3" name="Title 2">
            <a:extLst>
              <a:ext uri="{FF2B5EF4-FFF2-40B4-BE49-F238E27FC236}">
                <a16:creationId xmlns:a16="http://schemas.microsoft.com/office/drawing/2014/main" id="{F6F66E16-5F51-7F56-C173-E6C66F9A0AAA}"/>
              </a:ext>
            </a:extLst>
          </p:cNvPr>
          <p:cNvSpPr>
            <a:spLocks noGrp="1"/>
          </p:cNvSpPr>
          <p:nvPr>
            <p:ph type="title"/>
          </p:nvPr>
        </p:nvSpPr>
        <p:spPr/>
        <p:txBody>
          <a:bodyPr/>
          <a:lstStyle/>
          <a:p>
            <a:r>
              <a:rPr lang="en-GB" dirty="0"/>
              <a:t>Member State measures and cases</a:t>
            </a:r>
          </a:p>
        </p:txBody>
      </p:sp>
    </p:spTree>
    <p:extLst>
      <p:ext uri="{BB962C8B-B14F-4D97-AF65-F5344CB8AC3E}">
        <p14:creationId xmlns:p14="http://schemas.microsoft.com/office/powerpoint/2010/main" val="197131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D900AC-0822-AD58-5440-7C4B2C188DCD}"/>
              </a:ext>
            </a:extLst>
          </p:cNvPr>
          <p:cNvSpPr>
            <a:spLocks noGrp="1"/>
          </p:cNvSpPr>
          <p:nvPr>
            <p:ph idx="1"/>
          </p:nvPr>
        </p:nvSpPr>
        <p:spPr/>
        <p:txBody>
          <a:bodyPr/>
          <a:lstStyle/>
          <a:p>
            <a:r>
              <a:rPr lang="en-GB" dirty="0"/>
              <a:t>Spain: private-entity delegation and fast-tracking </a:t>
            </a:r>
          </a:p>
          <a:p>
            <a:r>
              <a:rPr lang="en-GB" dirty="0"/>
              <a:t>Italy: administrative speed and systemic collateral damage </a:t>
            </a:r>
          </a:p>
          <a:p>
            <a:r>
              <a:rPr lang="en-GB" dirty="0"/>
              <a:t>Austria: the proportionality frontier </a:t>
            </a:r>
          </a:p>
          <a:p>
            <a:r>
              <a:rPr lang="en-GB" dirty="0"/>
              <a:t>Belgium: market exit as collateral damage </a:t>
            </a:r>
          </a:p>
          <a:p>
            <a:r>
              <a:rPr lang="en-GB" dirty="0"/>
              <a:t>France: established judicial blocking </a:t>
            </a:r>
          </a:p>
          <a:p>
            <a:r>
              <a:rPr lang="en-GB" dirty="0"/>
              <a:t>The Netherlands: proportionality review and judicial scrutiny </a:t>
            </a:r>
          </a:p>
          <a:p>
            <a:r>
              <a:rPr lang="en-GB" dirty="0"/>
              <a:t>The United Kingdom: proportionality as a benchmark</a:t>
            </a:r>
          </a:p>
        </p:txBody>
      </p:sp>
      <p:sp>
        <p:nvSpPr>
          <p:cNvPr id="3" name="Title 2">
            <a:extLst>
              <a:ext uri="{FF2B5EF4-FFF2-40B4-BE49-F238E27FC236}">
                <a16:creationId xmlns:a16="http://schemas.microsoft.com/office/drawing/2014/main" id="{6ED03BAA-5412-8993-279B-E0038331D189}"/>
              </a:ext>
            </a:extLst>
          </p:cNvPr>
          <p:cNvSpPr>
            <a:spLocks noGrp="1"/>
          </p:cNvSpPr>
          <p:nvPr>
            <p:ph type="title"/>
          </p:nvPr>
        </p:nvSpPr>
        <p:spPr/>
        <p:txBody>
          <a:bodyPr/>
          <a:lstStyle/>
          <a:p>
            <a:r>
              <a:rPr lang="en-GB" dirty="0"/>
              <a:t>Member State measures and cases</a:t>
            </a:r>
            <a:br>
              <a:rPr lang="en-GB" dirty="0"/>
            </a:br>
            <a:r>
              <a:rPr lang="en-GB" dirty="0"/>
              <a:t>(continued)</a:t>
            </a:r>
          </a:p>
        </p:txBody>
      </p:sp>
    </p:spTree>
    <p:extLst>
      <p:ext uri="{BB962C8B-B14F-4D97-AF65-F5344CB8AC3E}">
        <p14:creationId xmlns:p14="http://schemas.microsoft.com/office/powerpoint/2010/main" val="61475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28500C-0E43-9604-9008-5AE6B3F90F88}"/>
              </a:ext>
            </a:extLst>
          </p:cNvPr>
          <p:cNvSpPr>
            <a:spLocks noGrp="1"/>
          </p:cNvSpPr>
          <p:nvPr>
            <p:ph idx="1"/>
          </p:nvPr>
        </p:nvSpPr>
        <p:spPr/>
        <p:txBody>
          <a:bodyPr/>
          <a:lstStyle/>
          <a:p>
            <a:r>
              <a:rPr lang="en-GB" dirty="0"/>
              <a:t>In a survey of more than 25,000 EU individuals conducted by the EUIPO in 2023, 93% see value in copyright protection; however, 44% overall feel that strict protection of intellectual property curbs innovation, including 57% in the 15–24 age group.</a:t>
            </a:r>
          </a:p>
          <a:p>
            <a:r>
              <a:rPr lang="en-GB" dirty="0"/>
              <a:t>Less than 10% of those surveyed felt that intellectual property enforcement benefits SMEs, or consumers like themselves.</a:t>
            </a:r>
          </a:p>
          <a:p>
            <a:r>
              <a:rPr lang="en-GB" dirty="0"/>
              <a:t>In some (eastern) EU Member States, a majority feel that it is acceptable to obtain online content illegally for personal use.</a:t>
            </a:r>
          </a:p>
          <a:p>
            <a:pPr lvl="1"/>
            <a:r>
              <a:rPr lang="en-GB" dirty="0"/>
              <a:t>48% of EU respondents aged 15–24 </a:t>
            </a:r>
          </a:p>
          <a:p>
            <a:pPr lvl="1"/>
            <a:r>
              <a:rPr lang="en-GB" dirty="0"/>
              <a:t>27% of those aged 55–64 </a:t>
            </a:r>
          </a:p>
          <a:p>
            <a:pPr lvl="1"/>
            <a:r>
              <a:rPr lang="en-GB" dirty="0"/>
              <a:t>28% of those aged 65 and over.</a:t>
            </a:r>
          </a:p>
        </p:txBody>
      </p:sp>
      <p:sp>
        <p:nvSpPr>
          <p:cNvPr id="3" name="Title 2">
            <a:extLst>
              <a:ext uri="{FF2B5EF4-FFF2-40B4-BE49-F238E27FC236}">
                <a16:creationId xmlns:a16="http://schemas.microsoft.com/office/drawing/2014/main" id="{FFC9DF7A-A5BD-7036-0D9A-219C8D284872}"/>
              </a:ext>
            </a:extLst>
          </p:cNvPr>
          <p:cNvSpPr>
            <a:spLocks noGrp="1"/>
          </p:cNvSpPr>
          <p:nvPr>
            <p:ph type="title"/>
          </p:nvPr>
        </p:nvSpPr>
        <p:spPr/>
        <p:txBody>
          <a:bodyPr/>
          <a:lstStyle/>
          <a:p>
            <a:r>
              <a:rPr lang="en-GB" dirty="0"/>
              <a:t>Attitudes and Practices of EU Consumers Regarding Copyrighted Online Content</a:t>
            </a:r>
          </a:p>
        </p:txBody>
      </p:sp>
    </p:spTree>
    <p:extLst>
      <p:ext uri="{BB962C8B-B14F-4D97-AF65-F5344CB8AC3E}">
        <p14:creationId xmlns:p14="http://schemas.microsoft.com/office/powerpoint/2010/main" val="397238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649096-1BAE-8ACD-BFB2-1DA76E5C0A57}"/>
              </a:ext>
            </a:extLst>
          </p:cNvPr>
          <p:cNvSpPr>
            <a:spLocks noGrp="1"/>
          </p:cNvSpPr>
          <p:nvPr>
            <p:ph idx="1"/>
          </p:nvPr>
        </p:nvSpPr>
        <p:spPr/>
        <p:txBody>
          <a:bodyPr/>
          <a:lstStyle/>
          <a:p>
            <a:r>
              <a:rPr lang="en-GB" dirty="0"/>
              <a:t>Some 14% of Europeans overall (or about one in 7) admit to having intentionally used illegal sources to access content online.</a:t>
            </a:r>
          </a:p>
          <a:p>
            <a:r>
              <a:rPr lang="en-GB" dirty="0"/>
              <a:t>Some 33% of Europeans in the 15–24 age group admit to having done so.</a:t>
            </a:r>
          </a:p>
          <a:p>
            <a:r>
              <a:rPr lang="en-GB" dirty="0"/>
              <a:t>Probably under-reported.</a:t>
            </a:r>
          </a:p>
          <a:p>
            <a:r>
              <a:rPr lang="en-GB" dirty="0"/>
              <a:t>Of those who use online content from illegal sources, 43% report that lower prices might lead them to stop doing so; conversely, 44% report that they do not access content illegally because they can get the content they want via legal sources.</a:t>
            </a:r>
          </a:p>
          <a:p>
            <a:r>
              <a:rPr lang="en-GB" dirty="0"/>
              <a:t>For films and music, solid peer-reviewed research supports the claim that the decline in illegal consumption can be attributed to increasing availability and decreasing prices over time. </a:t>
            </a:r>
          </a:p>
          <a:p>
            <a:endParaRPr lang="en-GB" dirty="0"/>
          </a:p>
        </p:txBody>
      </p:sp>
      <p:sp>
        <p:nvSpPr>
          <p:cNvPr id="3" name="Title 2">
            <a:extLst>
              <a:ext uri="{FF2B5EF4-FFF2-40B4-BE49-F238E27FC236}">
                <a16:creationId xmlns:a16="http://schemas.microsoft.com/office/drawing/2014/main" id="{39108F70-D9DF-3D9A-BF16-735012AB11AE}"/>
              </a:ext>
            </a:extLst>
          </p:cNvPr>
          <p:cNvSpPr>
            <a:spLocks noGrp="1"/>
          </p:cNvSpPr>
          <p:nvPr>
            <p:ph type="title"/>
          </p:nvPr>
        </p:nvSpPr>
        <p:spPr/>
        <p:txBody>
          <a:bodyPr/>
          <a:lstStyle/>
          <a:p>
            <a:r>
              <a:rPr lang="en-GB" dirty="0"/>
              <a:t>Attitudes and Practices of EU Consumers Regarding Copyrighted Online Content</a:t>
            </a:r>
          </a:p>
        </p:txBody>
      </p:sp>
    </p:spTree>
    <p:extLst>
      <p:ext uri="{BB962C8B-B14F-4D97-AF65-F5344CB8AC3E}">
        <p14:creationId xmlns:p14="http://schemas.microsoft.com/office/powerpoint/2010/main" val="153278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0F2C03-0B5C-C0D3-7DBC-4147C03330FD}"/>
              </a:ext>
            </a:extLst>
          </p:cNvPr>
          <p:cNvPicPr>
            <a:picLocks noGrp="1" noChangeAspect="1"/>
          </p:cNvPicPr>
          <p:nvPr>
            <p:ph idx="1"/>
          </p:nvPr>
        </p:nvPicPr>
        <p:blipFill>
          <a:blip r:embed="rId2"/>
          <a:stretch>
            <a:fillRect/>
          </a:stretch>
        </p:blipFill>
        <p:spPr bwMode="auto">
          <a:xfrm>
            <a:off x="2117934" y="1385160"/>
            <a:ext cx="4917657" cy="3371850"/>
          </a:xfrm>
          <a:prstGeom prst="rect">
            <a:avLst/>
          </a:prstGeom>
          <a:noFill/>
          <a:ln w="9525">
            <a:noFill/>
            <a:miter lim="800000"/>
            <a:headEnd/>
            <a:tailEnd/>
          </a:ln>
        </p:spPr>
      </p:pic>
      <p:sp>
        <p:nvSpPr>
          <p:cNvPr id="3" name="Title 2">
            <a:extLst>
              <a:ext uri="{FF2B5EF4-FFF2-40B4-BE49-F238E27FC236}">
                <a16:creationId xmlns:a16="http://schemas.microsoft.com/office/drawing/2014/main" id="{67D0DA30-482C-0625-0490-14941609AF3D}"/>
              </a:ext>
            </a:extLst>
          </p:cNvPr>
          <p:cNvSpPr>
            <a:spLocks noGrp="1"/>
          </p:cNvSpPr>
          <p:nvPr>
            <p:ph type="title"/>
          </p:nvPr>
        </p:nvSpPr>
        <p:spPr/>
        <p:txBody>
          <a:bodyPr/>
          <a:lstStyle/>
          <a:p>
            <a:r>
              <a:rPr lang="en-GB" dirty="0"/>
              <a:t>Attitudes and Practices of EU Consumers Regarding Copyrighted Online Content</a:t>
            </a:r>
          </a:p>
        </p:txBody>
      </p:sp>
      <p:sp>
        <p:nvSpPr>
          <p:cNvPr id="6" name="TextBox 5">
            <a:extLst>
              <a:ext uri="{FF2B5EF4-FFF2-40B4-BE49-F238E27FC236}">
                <a16:creationId xmlns:a16="http://schemas.microsoft.com/office/drawing/2014/main" id="{46A99EF1-9DA0-70BE-A6A7-382A9A78E91E}"/>
              </a:ext>
            </a:extLst>
          </p:cNvPr>
          <p:cNvSpPr txBox="1"/>
          <p:nvPr/>
        </p:nvSpPr>
        <p:spPr>
          <a:xfrm>
            <a:off x="1251539" y="897592"/>
            <a:ext cx="6640921" cy="523220"/>
          </a:xfrm>
          <a:prstGeom prst="rect">
            <a:avLst/>
          </a:prstGeom>
          <a:noFill/>
        </p:spPr>
        <p:txBody>
          <a:bodyPr wrap="none" rtlCol="0">
            <a:spAutoFit/>
          </a:bodyPr>
          <a:lstStyle/>
          <a:p>
            <a:pPr algn="ctr"/>
            <a:r>
              <a:rPr lang="en-GB" sz="1400" dirty="0"/>
              <a:t>To what extent do you agree that it is ‘acceptable to obtain online content illegally </a:t>
            </a:r>
            <a:br>
              <a:rPr lang="en-GB" sz="1400" dirty="0"/>
            </a:br>
            <a:r>
              <a:rPr lang="en-GB" sz="1400" dirty="0"/>
              <a:t>when it is for your personal use’?</a:t>
            </a:r>
          </a:p>
        </p:txBody>
      </p:sp>
    </p:spTree>
    <p:extLst>
      <p:ext uri="{BB962C8B-B14F-4D97-AF65-F5344CB8AC3E}">
        <p14:creationId xmlns:p14="http://schemas.microsoft.com/office/powerpoint/2010/main" val="2709341278"/>
      </p:ext>
    </p:extLst>
  </p:cSld>
  <p:clrMapOvr>
    <a:masterClrMapping/>
  </p:clrMapOvr>
</p:sld>
</file>

<file path=ppt/theme/theme1.xml><?xml version="1.0" encoding="utf-8"?>
<a:theme xmlns:a="http://schemas.openxmlformats.org/drawingml/2006/main" name="Bea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Beamer</Template>
  <TotalTime>0</TotalTime>
  <Words>1627</Words>
  <Application>Microsoft Office PowerPoint</Application>
  <PresentationFormat>On-screen Show (16:9)</PresentationFormat>
  <Paragraphs>107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Verdana</vt:lpstr>
      <vt:lpstr>Beamer</vt:lpstr>
      <vt:lpstr>PowerPoint Presentation</vt:lpstr>
      <vt:lpstr>Motivation</vt:lpstr>
      <vt:lpstr>Reasons to want to block content</vt:lpstr>
      <vt:lpstr>Modalities of content blocking</vt:lpstr>
      <vt:lpstr>Member State measures and cases</vt:lpstr>
      <vt:lpstr>Member State measures and cases (continued)</vt:lpstr>
      <vt:lpstr>Attitudes and Practices of EU Consumers Regarding Copyrighted Online Content</vt:lpstr>
      <vt:lpstr>Attitudes and Practices of EU Consumers Regarding Copyrighted Online Content</vt:lpstr>
      <vt:lpstr>Attitudes and Practices of EU Consumers Regarding Copyrighted Online Content</vt:lpstr>
      <vt:lpstr>Harmful Side Effects</vt:lpstr>
      <vt:lpstr>Harmful Side Effects (continued)</vt:lpstr>
      <vt:lpstr>Other Tools are Neglected</vt:lpstr>
      <vt:lpstr>Other Tools are Neglected (continued)</vt:lpstr>
      <vt:lpstr>Recommendations</vt:lpstr>
      <vt:lpstr>Key findings</vt:lpstr>
      <vt:lpstr>Recommendations to rightsholders</vt:lpstr>
      <vt:lpstr>Recommendations to the European Union</vt:lpstr>
      <vt:lpstr>Recommendations to the European Union (continued)</vt:lpstr>
      <vt:lpstr>Recommendations to the Member 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Robert Praas</dc:creator>
  <cp:lastModifiedBy>Prof J Scott Marcus</cp:lastModifiedBy>
  <cp:revision>222</cp:revision>
  <cp:lastPrinted>2026-01-13T22:58:31Z</cp:lastPrinted>
  <dcterms:created xsi:type="dcterms:W3CDTF">2014-06-04T09:43:42Z</dcterms:created>
  <dcterms:modified xsi:type="dcterms:W3CDTF">2026-04-13T06:51:15Z</dcterms:modified>
</cp:coreProperties>
</file>